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Futura Bold" charset="1" panose="020B0702020204020203"/>
      <p:regular r:id="rId25"/>
    </p:embeddedFont>
    <p:embeddedFont>
      <p:font typeface="Futura Ultra-Bold" charset="1" panose="020B0802020204020204"/>
      <p:regular r:id="rId26"/>
    </p:embeddedFont>
    <p:embeddedFont>
      <p:font typeface="Futura" charset="1" panose="020B0502020204020303"/>
      <p:regular r:id="rId27"/>
    </p:embeddedFont>
    <p:embeddedFont>
      <p:font typeface="Canva Sans" charset="1" panose="020B05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https://www.fire.ca.gov"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54531"/>
            <a:ext cx="18288000" cy="5132469"/>
            <a:chOff x="0" y="0"/>
            <a:chExt cx="24384000" cy="6843292"/>
          </a:xfrm>
        </p:grpSpPr>
        <p:sp>
          <p:nvSpPr>
            <p:cNvPr name="Freeform 3" id="3"/>
            <p:cNvSpPr/>
            <p:nvPr/>
          </p:nvSpPr>
          <p:spPr>
            <a:xfrm flipH="false" flipV="false" rot="0">
              <a:off x="0" y="0"/>
              <a:ext cx="24384006" cy="6843313"/>
            </a:xfrm>
            <a:custGeom>
              <a:avLst/>
              <a:gdLst/>
              <a:ahLst/>
              <a:cxnLst/>
              <a:rect r="r" b="b" t="t" l="l"/>
              <a:pathLst>
                <a:path h="6843313" w="24384006">
                  <a:moveTo>
                    <a:pt x="0" y="0"/>
                  </a:moveTo>
                  <a:lnTo>
                    <a:pt x="24384006" y="0"/>
                  </a:lnTo>
                  <a:lnTo>
                    <a:pt x="24384006" y="6843313"/>
                  </a:lnTo>
                  <a:lnTo>
                    <a:pt x="0" y="6843313"/>
                  </a:lnTo>
                  <a:lnTo>
                    <a:pt x="0" y="0"/>
                  </a:lnTo>
                  <a:close/>
                </a:path>
              </a:pathLst>
            </a:custGeom>
            <a:solidFill>
              <a:srgbClr val="5755FE"/>
            </a:solidFill>
          </p:spPr>
        </p:sp>
      </p:grpSp>
      <p:sp>
        <p:nvSpPr>
          <p:cNvPr name="TextBox 4" id="4"/>
          <p:cNvSpPr txBox="true"/>
          <p:nvPr/>
        </p:nvSpPr>
        <p:spPr>
          <a:xfrm rot="0">
            <a:off x="590948" y="19050"/>
            <a:ext cx="8236043" cy="1914525"/>
          </a:xfrm>
          <a:prstGeom prst="rect">
            <a:avLst/>
          </a:prstGeom>
        </p:spPr>
        <p:txBody>
          <a:bodyPr anchor="t" rtlCol="false" tIns="0" lIns="0" bIns="0" rIns="0">
            <a:spAutoFit/>
          </a:bodyPr>
          <a:lstStyle/>
          <a:p>
            <a:pPr algn="l">
              <a:lnSpc>
                <a:spcPts val="6120"/>
              </a:lnSpc>
            </a:pPr>
            <a:r>
              <a:rPr lang="en-US" sz="5100" b="true">
                <a:solidFill>
                  <a:srgbClr val="000000"/>
                </a:solidFill>
                <a:latin typeface="Futura Bold"/>
                <a:ea typeface="Futura Bold"/>
                <a:cs typeface="Futura Bold"/>
                <a:sym typeface="Futura Bold"/>
              </a:rPr>
              <a:t>AUTOMATED SATELLITE-BASED</a:t>
            </a:r>
          </a:p>
          <a:p>
            <a:pPr algn="l">
              <a:lnSpc>
                <a:spcPts val="2160"/>
              </a:lnSpc>
            </a:pPr>
          </a:p>
        </p:txBody>
      </p:sp>
      <p:sp>
        <p:nvSpPr>
          <p:cNvPr name="TextBox 5" id="5"/>
          <p:cNvSpPr txBox="true"/>
          <p:nvPr/>
        </p:nvSpPr>
        <p:spPr>
          <a:xfrm rot="0">
            <a:off x="590948" y="1521311"/>
            <a:ext cx="6164084" cy="3707203"/>
          </a:xfrm>
          <a:prstGeom prst="rect">
            <a:avLst/>
          </a:prstGeom>
        </p:spPr>
        <p:txBody>
          <a:bodyPr anchor="t" rtlCol="false" tIns="0" lIns="0" bIns="0" rIns="0">
            <a:spAutoFit/>
          </a:bodyPr>
          <a:lstStyle/>
          <a:p>
            <a:pPr algn="l">
              <a:lnSpc>
                <a:spcPts val="7095"/>
              </a:lnSpc>
            </a:pPr>
            <a:r>
              <a:rPr lang="en-US" b="true" sz="5912">
                <a:solidFill>
                  <a:srgbClr val="000000"/>
                </a:solidFill>
                <a:latin typeface="Futura Ultra-Bold"/>
                <a:ea typeface="Futura Ultra-Bold"/>
                <a:cs typeface="Futura Ultra-Bold"/>
                <a:sym typeface="Futura Ultra-Bold"/>
              </a:rPr>
              <a:t>WILDFIRE DETECTION USING DEEP LEARNING</a:t>
            </a:r>
          </a:p>
        </p:txBody>
      </p:sp>
      <p:grpSp>
        <p:nvGrpSpPr>
          <p:cNvPr name="Group 6" id="6"/>
          <p:cNvGrpSpPr/>
          <p:nvPr/>
        </p:nvGrpSpPr>
        <p:grpSpPr>
          <a:xfrm rot="-2699999">
            <a:off x="9860567" y="-2818322"/>
            <a:ext cx="4565743" cy="7536262"/>
            <a:chOff x="0" y="0"/>
            <a:chExt cx="4163738" cy="6872708"/>
          </a:xfrm>
        </p:grpSpPr>
        <p:sp>
          <p:nvSpPr>
            <p:cNvPr name="Freeform 7" id="7"/>
            <p:cNvSpPr/>
            <p:nvPr/>
          </p:nvSpPr>
          <p:spPr>
            <a:xfrm flipH="false" flipV="false" rot="0">
              <a:off x="0" y="0"/>
              <a:ext cx="4163695" cy="6872732"/>
            </a:xfrm>
            <a:custGeom>
              <a:avLst/>
              <a:gdLst/>
              <a:ahLst/>
              <a:cxnLst/>
              <a:rect r="r" b="b" t="t" l="l"/>
              <a:pathLst>
                <a:path h="6872732" w="4163695">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5755FE"/>
            </a:solidFill>
          </p:spPr>
        </p:sp>
      </p:grpSp>
      <p:grpSp>
        <p:nvGrpSpPr>
          <p:cNvPr name="Group 8" id="8"/>
          <p:cNvGrpSpPr/>
          <p:nvPr/>
        </p:nvGrpSpPr>
        <p:grpSpPr>
          <a:xfrm rot="-2699999">
            <a:off x="12094709" y="5591409"/>
            <a:ext cx="4580404" cy="7504006"/>
            <a:chOff x="0" y="0"/>
            <a:chExt cx="4177108" cy="6843292"/>
          </a:xfrm>
        </p:grpSpPr>
        <p:sp>
          <p:nvSpPr>
            <p:cNvPr name="Freeform 9" id="9"/>
            <p:cNvSpPr/>
            <p:nvPr/>
          </p:nvSpPr>
          <p:spPr>
            <a:xfrm flipH="false" flipV="false" rot="0">
              <a:off x="0" y="0"/>
              <a:ext cx="4177157" cy="6843268"/>
            </a:xfrm>
            <a:custGeom>
              <a:avLst/>
              <a:gdLst/>
              <a:ahLst/>
              <a:cxnLst/>
              <a:rect r="r" b="b" t="t" l="l"/>
              <a:pathLst>
                <a:path h="6843268" w="4177157">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sp>
      </p:grpSp>
      <p:grpSp>
        <p:nvGrpSpPr>
          <p:cNvPr name="Group 10" id="10"/>
          <p:cNvGrpSpPr/>
          <p:nvPr/>
        </p:nvGrpSpPr>
        <p:grpSpPr>
          <a:xfrm rot="0">
            <a:off x="9746131" y="1635611"/>
            <a:ext cx="7019788" cy="7015778"/>
            <a:chOff x="0" y="0"/>
            <a:chExt cx="9359718" cy="9354370"/>
          </a:xfrm>
        </p:grpSpPr>
        <p:sp>
          <p:nvSpPr>
            <p:cNvPr name="Freeform 11" id="11"/>
            <p:cNvSpPr/>
            <p:nvPr/>
          </p:nvSpPr>
          <p:spPr>
            <a:xfrm flipH="false" flipV="false" rot="0">
              <a:off x="0" y="0"/>
              <a:ext cx="9359773" cy="9354312"/>
            </a:xfrm>
            <a:custGeom>
              <a:avLst/>
              <a:gdLst/>
              <a:ahLst/>
              <a:cxnLst/>
              <a:rect r="r" b="b" t="t" l="l"/>
              <a:pathLst>
                <a:path h="9354312" w="9359773">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sp>
      </p:grpSp>
      <p:grpSp>
        <p:nvGrpSpPr>
          <p:cNvPr name="Group 12" id="12"/>
          <p:cNvGrpSpPr/>
          <p:nvPr/>
        </p:nvGrpSpPr>
        <p:grpSpPr>
          <a:xfrm rot="0">
            <a:off x="9987429" y="1873554"/>
            <a:ext cx="6537191" cy="6539891"/>
            <a:chOff x="0" y="0"/>
            <a:chExt cx="6476924" cy="6479600"/>
          </a:xfrm>
        </p:grpSpPr>
        <p:sp>
          <p:nvSpPr>
            <p:cNvPr name="Freeform 13" id="13"/>
            <p:cNvSpPr/>
            <p:nvPr/>
          </p:nvSpPr>
          <p:spPr>
            <a:xfrm flipH="false" flipV="false" rot="0">
              <a:off x="0" y="0"/>
              <a:ext cx="6477000" cy="6479540"/>
            </a:xfrm>
            <a:custGeom>
              <a:avLst/>
              <a:gdLst/>
              <a:ahLst/>
              <a:cxnLst/>
              <a:rect r="r" b="b" t="t" l="l"/>
              <a:pathLst>
                <a:path h="6479540" w="647700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2"/>
              <a:stretch>
                <a:fillRect l="-25166" t="0" r="-25166" b="0"/>
              </a:stretch>
            </a:blipFill>
          </p:spPr>
        </p:sp>
      </p:grpSp>
      <p:sp>
        <p:nvSpPr>
          <p:cNvPr name="TextBox 14" id="14"/>
          <p:cNvSpPr txBox="true"/>
          <p:nvPr/>
        </p:nvSpPr>
        <p:spPr>
          <a:xfrm rot="0">
            <a:off x="590948" y="6094733"/>
            <a:ext cx="9396481" cy="3305728"/>
          </a:xfrm>
          <a:prstGeom prst="rect">
            <a:avLst/>
          </a:prstGeom>
        </p:spPr>
        <p:txBody>
          <a:bodyPr anchor="t" rtlCol="false" tIns="0" lIns="0" bIns="0" rIns="0">
            <a:spAutoFit/>
          </a:bodyPr>
          <a:lstStyle/>
          <a:p>
            <a:pPr algn="l">
              <a:lnSpc>
                <a:spcPts val="6367"/>
              </a:lnSpc>
            </a:pPr>
            <a:r>
              <a:rPr lang="en-US" sz="5306" b="true">
                <a:solidFill>
                  <a:srgbClr val="FFFFFF"/>
                </a:solidFill>
                <a:latin typeface="Futura Ultra-Bold"/>
                <a:ea typeface="Futura Ultra-Bold"/>
                <a:cs typeface="Futura Ultra-Bold"/>
                <a:sym typeface="Futura Ultra-Bold"/>
              </a:rPr>
              <a:t>Progress Report on Data Collection, Preprocessing, and Model Developement</a:t>
            </a:r>
          </a:p>
          <a:p>
            <a:pPr algn="l">
              <a:lnSpc>
                <a:spcPts val="636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18215" y="3276352"/>
            <a:ext cx="8101012" cy="5599761"/>
            <a:chOff x="0" y="0"/>
            <a:chExt cx="10801350" cy="7466348"/>
          </a:xfrm>
        </p:grpSpPr>
        <p:sp>
          <p:nvSpPr>
            <p:cNvPr name="Freeform 9" id="9"/>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solidFill>
              <a:srgbClr val="5755FE"/>
            </a:solidFill>
          </p:spPr>
        </p:sp>
      </p:grpSp>
      <p:sp>
        <p:nvSpPr>
          <p:cNvPr name="Freeform 10" id="10"/>
          <p:cNvSpPr/>
          <p:nvPr/>
        </p:nvSpPr>
        <p:spPr>
          <a:xfrm flipH="false" flipV="false" rot="0">
            <a:off x="9989185" y="2642497"/>
            <a:ext cx="6577912" cy="6577912"/>
          </a:xfrm>
          <a:custGeom>
            <a:avLst/>
            <a:gdLst/>
            <a:ahLst/>
            <a:cxnLst/>
            <a:rect r="r" b="b" t="t" l="l"/>
            <a:pathLst>
              <a:path h="6577912" w="6577912">
                <a:moveTo>
                  <a:pt x="0" y="0"/>
                </a:moveTo>
                <a:lnTo>
                  <a:pt x="6577912" y="0"/>
                </a:lnTo>
                <a:lnTo>
                  <a:pt x="6577912" y="6577912"/>
                </a:lnTo>
                <a:lnTo>
                  <a:pt x="0" y="6577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Model Development</a:t>
            </a:r>
          </a:p>
        </p:txBody>
      </p:sp>
      <p:sp>
        <p:nvSpPr>
          <p:cNvPr name="TextBox 12" id="12"/>
          <p:cNvSpPr txBox="true"/>
          <p:nvPr/>
        </p:nvSpPr>
        <p:spPr>
          <a:xfrm rot="0">
            <a:off x="8106280" y="650651"/>
            <a:ext cx="81561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10</a:t>
            </a:r>
          </a:p>
        </p:txBody>
      </p:sp>
      <p:sp>
        <p:nvSpPr>
          <p:cNvPr name="TextBox 13" id="13"/>
          <p:cNvSpPr txBox="true"/>
          <p:nvPr/>
        </p:nvSpPr>
        <p:spPr>
          <a:xfrm rot="0">
            <a:off x="398489" y="3504169"/>
            <a:ext cx="7940465" cy="4654542"/>
          </a:xfrm>
          <a:prstGeom prst="rect">
            <a:avLst/>
          </a:prstGeom>
        </p:spPr>
        <p:txBody>
          <a:bodyPr anchor="t" rtlCol="false" tIns="0" lIns="0" bIns="0" rIns="0">
            <a:spAutoFit/>
          </a:bodyPr>
          <a:lstStyle/>
          <a:p>
            <a:pPr algn="l">
              <a:lnSpc>
                <a:spcPts val="4575"/>
              </a:lnSpc>
            </a:pPr>
          </a:p>
          <a:p>
            <a:pPr algn="l" marL="548769" indent="-274384" lvl="1">
              <a:lnSpc>
                <a:spcPts val="4575"/>
              </a:lnSpc>
              <a:buFont typeface="Arial"/>
              <a:buChar char="•"/>
            </a:pPr>
            <a:r>
              <a:rPr lang="en-US" sz="2541">
                <a:solidFill>
                  <a:srgbClr val="FFFFFF"/>
                </a:solidFill>
                <a:latin typeface="Futura"/>
                <a:ea typeface="Futura"/>
                <a:cs typeface="Futura"/>
                <a:sym typeface="Futura"/>
              </a:rPr>
              <a:t>Classification Model (Fire vs. No-Fire)</a:t>
            </a:r>
          </a:p>
          <a:p>
            <a:pPr algn="l" marL="548769" indent="-274384" lvl="1">
              <a:lnSpc>
                <a:spcPts val="4575"/>
              </a:lnSpc>
              <a:buFont typeface="Arial"/>
              <a:buChar char="•"/>
            </a:pPr>
            <a:r>
              <a:rPr lang="en-US" sz="2541">
                <a:solidFill>
                  <a:srgbClr val="FFFFFF"/>
                </a:solidFill>
                <a:latin typeface="Futura"/>
                <a:ea typeface="Futura"/>
                <a:cs typeface="Futura"/>
                <a:sym typeface="Futura"/>
              </a:rPr>
              <a:t>Architecture: Transfer learning with MobileNetV2 (pre-trained on ImageNet).</a:t>
            </a:r>
          </a:p>
          <a:p>
            <a:pPr algn="l" marL="548769" indent="-274384" lvl="1">
              <a:lnSpc>
                <a:spcPts val="4575"/>
              </a:lnSpc>
              <a:buFont typeface="Arial"/>
              <a:buChar char="•"/>
            </a:pPr>
            <a:r>
              <a:rPr lang="en-US" sz="2541">
                <a:solidFill>
                  <a:srgbClr val="FFFFFF"/>
                </a:solidFill>
                <a:latin typeface="Futura"/>
                <a:ea typeface="Futura"/>
                <a:cs typeface="Futura"/>
                <a:sym typeface="Futura"/>
              </a:rPr>
              <a:t>Input: 256x256x3 PNG images.</a:t>
            </a:r>
          </a:p>
          <a:p>
            <a:pPr algn="l" marL="548769" indent="-274384" lvl="1">
              <a:lnSpc>
                <a:spcPts val="4575"/>
              </a:lnSpc>
              <a:buFont typeface="Arial"/>
              <a:buChar char="•"/>
            </a:pPr>
            <a:r>
              <a:rPr lang="en-US" sz="2541">
                <a:solidFill>
                  <a:srgbClr val="FFFFFF"/>
                </a:solidFill>
                <a:latin typeface="Futura"/>
                <a:ea typeface="Futura"/>
                <a:cs typeface="Futura"/>
                <a:sym typeface="Futura"/>
              </a:rPr>
              <a:t>Output: Binary label (0/1).</a:t>
            </a:r>
          </a:p>
          <a:p>
            <a:pPr algn="l" marL="548769" indent="-274384" lvl="1">
              <a:lnSpc>
                <a:spcPts val="4575"/>
              </a:lnSpc>
              <a:buFont typeface="Arial"/>
              <a:buChar char="•"/>
            </a:pPr>
            <a:r>
              <a:rPr lang="en-US" sz="2541">
                <a:solidFill>
                  <a:srgbClr val="FFFFFF"/>
                </a:solidFill>
                <a:latin typeface="Futura"/>
                <a:ea typeface="Futura"/>
                <a:cs typeface="Futura"/>
                <a:sym typeface="Futura"/>
              </a:rPr>
              <a:t>Metrics: Precision, Recall, F1-Score.</a:t>
            </a:r>
          </a:p>
          <a:p>
            <a:pPr algn="l">
              <a:lnSpc>
                <a:spcPts val="4575"/>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18215" y="3276352"/>
            <a:ext cx="8101012" cy="5599761"/>
            <a:chOff x="0" y="0"/>
            <a:chExt cx="10801350" cy="7466348"/>
          </a:xfrm>
        </p:grpSpPr>
        <p:sp>
          <p:nvSpPr>
            <p:cNvPr name="Freeform 9" id="9"/>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solidFill>
              <a:srgbClr val="5755FE"/>
            </a:solidFill>
          </p:spPr>
        </p:sp>
      </p:grpSp>
      <p:sp>
        <p:nvSpPr>
          <p:cNvPr name="Freeform 10" id="10"/>
          <p:cNvSpPr/>
          <p:nvPr/>
        </p:nvSpPr>
        <p:spPr>
          <a:xfrm flipH="false" flipV="false" rot="0">
            <a:off x="10448023" y="3178477"/>
            <a:ext cx="5795511" cy="5795511"/>
          </a:xfrm>
          <a:custGeom>
            <a:avLst/>
            <a:gdLst/>
            <a:ahLst/>
            <a:cxnLst/>
            <a:rect r="r" b="b" t="t" l="l"/>
            <a:pathLst>
              <a:path h="5795511" w="5795511">
                <a:moveTo>
                  <a:pt x="0" y="0"/>
                </a:moveTo>
                <a:lnTo>
                  <a:pt x="5795511" y="0"/>
                </a:lnTo>
                <a:lnTo>
                  <a:pt x="5795511" y="5795512"/>
                </a:lnTo>
                <a:lnTo>
                  <a:pt x="0" y="5795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Model Development</a:t>
            </a:r>
          </a:p>
        </p:txBody>
      </p:sp>
      <p:sp>
        <p:nvSpPr>
          <p:cNvPr name="TextBox 12" id="12"/>
          <p:cNvSpPr txBox="true"/>
          <p:nvPr/>
        </p:nvSpPr>
        <p:spPr>
          <a:xfrm rot="0">
            <a:off x="8106280" y="681038"/>
            <a:ext cx="81561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11</a:t>
            </a:r>
          </a:p>
        </p:txBody>
      </p:sp>
      <p:sp>
        <p:nvSpPr>
          <p:cNvPr name="TextBox 13" id="13"/>
          <p:cNvSpPr txBox="true"/>
          <p:nvPr/>
        </p:nvSpPr>
        <p:spPr>
          <a:xfrm rot="0">
            <a:off x="398489" y="3504169"/>
            <a:ext cx="7940465" cy="4654542"/>
          </a:xfrm>
          <a:prstGeom prst="rect">
            <a:avLst/>
          </a:prstGeom>
        </p:spPr>
        <p:txBody>
          <a:bodyPr anchor="t" rtlCol="false" tIns="0" lIns="0" bIns="0" rIns="0">
            <a:spAutoFit/>
          </a:bodyPr>
          <a:lstStyle/>
          <a:p>
            <a:pPr algn="l">
              <a:lnSpc>
                <a:spcPts val="4575"/>
              </a:lnSpc>
            </a:pPr>
          </a:p>
          <a:p>
            <a:pPr algn="l" marL="548769" indent="-274384" lvl="1">
              <a:lnSpc>
                <a:spcPts val="4575"/>
              </a:lnSpc>
              <a:buFont typeface="Arial"/>
              <a:buChar char="•"/>
            </a:pPr>
            <a:r>
              <a:rPr lang="en-US" sz="2541">
                <a:solidFill>
                  <a:srgbClr val="FFFFFF"/>
                </a:solidFill>
                <a:latin typeface="Futura"/>
                <a:ea typeface="Futura"/>
                <a:cs typeface="Futura"/>
                <a:sym typeface="Futura"/>
              </a:rPr>
              <a:t>Segmentation</a:t>
            </a:r>
            <a:r>
              <a:rPr lang="en-US" sz="2541">
                <a:solidFill>
                  <a:srgbClr val="FFFFFF"/>
                </a:solidFill>
                <a:latin typeface="Futura"/>
                <a:ea typeface="Futura"/>
                <a:cs typeface="Futura"/>
                <a:sym typeface="Futura"/>
              </a:rPr>
              <a:t> Model (regions affected by wildfire)</a:t>
            </a:r>
          </a:p>
          <a:p>
            <a:pPr algn="l" marL="548769" indent="-274384" lvl="1">
              <a:lnSpc>
                <a:spcPts val="4575"/>
              </a:lnSpc>
              <a:buFont typeface="Arial"/>
              <a:buChar char="•"/>
            </a:pPr>
            <a:r>
              <a:rPr lang="en-US" sz="2541">
                <a:solidFill>
                  <a:srgbClr val="FFFFFF"/>
                </a:solidFill>
                <a:latin typeface="Futura"/>
                <a:ea typeface="Futura"/>
                <a:cs typeface="Futura"/>
                <a:sym typeface="Futura"/>
              </a:rPr>
              <a:t>Architecture: Transfer learning with U-net (pre-trained on).</a:t>
            </a:r>
          </a:p>
          <a:p>
            <a:pPr algn="l" marL="548769" indent="-274384" lvl="1">
              <a:lnSpc>
                <a:spcPts val="4575"/>
              </a:lnSpc>
              <a:buFont typeface="Arial"/>
              <a:buChar char="•"/>
            </a:pPr>
            <a:r>
              <a:rPr lang="en-US" sz="2541">
                <a:solidFill>
                  <a:srgbClr val="FFFFFF"/>
                </a:solidFill>
                <a:latin typeface="Futura"/>
                <a:ea typeface="Futura"/>
                <a:cs typeface="Futura"/>
                <a:sym typeface="Futura"/>
              </a:rPr>
              <a:t>Input: Masked fire affected images</a:t>
            </a:r>
          </a:p>
          <a:p>
            <a:pPr algn="l" marL="548769" indent="-274384" lvl="1">
              <a:lnSpc>
                <a:spcPts val="4575"/>
              </a:lnSpc>
              <a:buFont typeface="Arial"/>
              <a:buChar char="•"/>
            </a:pPr>
            <a:r>
              <a:rPr lang="en-US" sz="2541">
                <a:solidFill>
                  <a:srgbClr val="FFFFFF"/>
                </a:solidFill>
                <a:latin typeface="Futura"/>
                <a:ea typeface="Futura"/>
                <a:cs typeface="Futura"/>
                <a:sym typeface="Futura"/>
              </a:rPr>
              <a:t>Output: Binary label (0/1).</a:t>
            </a:r>
          </a:p>
          <a:p>
            <a:pPr algn="l" marL="548769" indent="-274384" lvl="1">
              <a:lnSpc>
                <a:spcPts val="4575"/>
              </a:lnSpc>
              <a:buFont typeface="Arial"/>
              <a:buChar char="•"/>
            </a:pPr>
            <a:r>
              <a:rPr lang="en-US" sz="2541">
                <a:solidFill>
                  <a:srgbClr val="FFFFFF"/>
                </a:solidFill>
                <a:latin typeface="Futura"/>
                <a:ea typeface="Futura"/>
                <a:cs typeface="Futura"/>
                <a:sym typeface="Futura"/>
              </a:rPr>
              <a:t>Metrics: Accuracy, IoU.</a:t>
            </a:r>
          </a:p>
          <a:p>
            <a:pPr algn="l">
              <a:lnSpc>
                <a:spcPts val="457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18215" y="3276352"/>
            <a:ext cx="8101012" cy="5599761"/>
            <a:chOff x="0" y="0"/>
            <a:chExt cx="10801350" cy="7466348"/>
          </a:xfrm>
        </p:grpSpPr>
        <p:sp>
          <p:nvSpPr>
            <p:cNvPr name="Freeform 9" id="9"/>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solidFill>
              <a:srgbClr val="5755FE"/>
            </a:solidFill>
          </p:spPr>
        </p:sp>
      </p:grpSp>
      <p:sp>
        <p:nvSpPr>
          <p:cNvPr name="Freeform 10" id="10"/>
          <p:cNvSpPr/>
          <p:nvPr/>
        </p:nvSpPr>
        <p:spPr>
          <a:xfrm flipH="false" flipV="false" rot="0">
            <a:off x="10285649" y="3276352"/>
            <a:ext cx="5849779" cy="6235937"/>
          </a:xfrm>
          <a:custGeom>
            <a:avLst/>
            <a:gdLst/>
            <a:ahLst/>
            <a:cxnLst/>
            <a:rect r="r" b="b" t="t" l="l"/>
            <a:pathLst>
              <a:path h="6235937" w="5849779">
                <a:moveTo>
                  <a:pt x="0" y="0"/>
                </a:moveTo>
                <a:lnTo>
                  <a:pt x="5849779" y="0"/>
                </a:lnTo>
                <a:lnTo>
                  <a:pt x="5849779" y="6235938"/>
                </a:lnTo>
                <a:lnTo>
                  <a:pt x="0" y="6235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Model Development</a:t>
            </a:r>
          </a:p>
        </p:txBody>
      </p:sp>
      <p:sp>
        <p:nvSpPr>
          <p:cNvPr name="TextBox 12" id="12"/>
          <p:cNvSpPr txBox="true"/>
          <p:nvPr/>
        </p:nvSpPr>
        <p:spPr>
          <a:xfrm rot="0">
            <a:off x="8112946" y="650651"/>
            <a:ext cx="81561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12</a:t>
            </a:r>
          </a:p>
        </p:txBody>
      </p:sp>
      <p:sp>
        <p:nvSpPr>
          <p:cNvPr name="TextBox 13" id="13"/>
          <p:cNvSpPr txBox="true"/>
          <p:nvPr/>
        </p:nvSpPr>
        <p:spPr>
          <a:xfrm rot="0">
            <a:off x="398489" y="3504169"/>
            <a:ext cx="7940465" cy="5235567"/>
          </a:xfrm>
          <a:prstGeom prst="rect">
            <a:avLst/>
          </a:prstGeom>
        </p:spPr>
        <p:txBody>
          <a:bodyPr anchor="t" rtlCol="false" tIns="0" lIns="0" bIns="0" rIns="0">
            <a:spAutoFit/>
          </a:bodyPr>
          <a:lstStyle/>
          <a:p>
            <a:pPr algn="l">
              <a:lnSpc>
                <a:spcPts val="4575"/>
              </a:lnSpc>
            </a:pPr>
          </a:p>
          <a:p>
            <a:pPr algn="l" marL="548769" indent="-274384" lvl="1">
              <a:lnSpc>
                <a:spcPts val="4575"/>
              </a:lnSpc>
              <a:buFont typeface="Arial"/>
              <a:buChar char="•"/>
            </a:pPr>
            <a:r>
              <a:rPr lang="en-US" sz="2541">
                <a:solidFill>
                  <a:srgbClr val="FFFFFF"/>
                </a:solidFill>
                <a:latin typeface="Futura"/>
                <a:ea typeface="Futura"/>
                <a:cs typeface="Futura"/>
                <a:sym typeface="Futura"/>
              </a:rPr>
              <a:t>Time Series </a:t>
            </a:r>
            <a:r>
              <a:rPr lang="en-US" sz="2541">
                <a:solidFill>
                  <a:srgbClr val="FFFFFF"/>
                </a:solidFill>
                <a:latin typeface="Futura"/>
                <a:ea typeface="Futura"/>
                <a:cs typeface="Futura"/>
                <a:sym typeface="Futura"/>
              </a:rPr>
              <a:t>Model (predict the likelihood of wildfires)</a:t>
            </a:r>
          </a:p>
          <a:p>
            <a:pPr algn="l" marL="548769" indent="-274384" lvl="1">
              <a:lnSpc>
                <a:spcPts val="4575"/>
              </a:lnSpc>
              <a:buFont typeface="Arial"/>
              <a:buChar char="•"/>
            </a:pPr>
            <a:r>
              <a:rPr lang="en-US" sz="2541">
                <a:solidFill>
                  <a:srgbClr val="FFFFFF"/>
                </a:solidFill>
                <a:latin typeface="Futura"/>
                <a:ea typeface="Futura"/>
                <a:cs typeface="Futura"/>
                <a:sym typeface="Futura"/>
              </a:rPr>
              <a:t>Architecture: Fbprophet based on CAL FIRE History data</a:t>
            </a:r>
          </a:p>
          <a:p>
            <a:pPr algn="l" marL="548769" indent="-274384" lvl="1">
              <a:lnSpc>
                <a:spcPts val="4575"/>
              </a:lnSpc>
              <a:buFont typeface="Arial"/>
              <a:buChar char="•"/>
            </a:pPr>
            <a:r>
              <a:rPr lang="en-US" sz="2541">
                <a:solidFill>
                  <a:srgbClr val="FFFFFF"/>
                </a:solidFill>
                <a:latin typeface="Futura"/>
                <a:ea typeface="Futura"/>
                <a:cs typeface="Futura"/>
                <a:sym typeface="Futura"/>
              </a:rPr>
              <a:t>Input: Alarm dates, fire count &amp; acres burned</a:t>
            </a:r>
          </a:p>
          <a:p>
            <a:pPr algn="l" marL="548769" indent="-274384" lvl="1">
              <a:lnSpc>
                <a:spcPts val="4575"/>
              </a:lnSpc>
              <a:buFont typeface="Arial"/>
              <a:buChar char="•"/>
            </a:pPr>
            <a:r>
              <a:rPr lang="en-US" sz="2541">
                <a:solidFill>
                  <a:srgbClr val="FFFFFF"/>
                </a:solidFill>
                <a:latin typeface="Futura"/>
                <a:ea typeface="Futura"/>
                <a:cs typeface="Futura"/>
                <a:sym typeface="Futura"/>
              </a:rPr>
              <a:t>Output: Future data/predictions.</a:t>
            </a:r>
          </a:p>
          <a:p>
            <a:pPr algn="l" marL="548769" indent="-274384" lvl="1">
              <a:lnSpc>
                <a:spcPts val="4575"/>
              </a:lnSpc>
              <a:buFont typeface="Arial"/>
              <a:buChar char="•"/>
            </a:pPr>
            <a:r>
              <a:rPr lang="en-US" sz="2541">
                <a:solidFill>
                  <a:srgbClr val="FFFFFF"/>
                </a:solidFill>
                <a:latin typeface="Futura"/>
                <a:ea typeface="Futura"/>
                <a:cs typeface="Futura"/>
                <a:sym typeface="Futura"/>
              </a:rPr>
              <a:t>Metrics: Accuracy, MAE, RMSE, MAPE.</a:t>
            </a:r>
          </a:p>
          <a:p>
            <a:pPr algn="l">
              <a:lnSpc>
                <a:spcPts val="457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8" id="8"/>
          <p:cNvSpPr/>
          <p:nvPr/>
        </p:nvSpPr>
        <p:spPr>
          <a:xfrm flipH="false" flipV="false" rot="0">
            <a:off x="7403783" y="6296187"/>
            <a:ext cx="10702365" cy="3598156"/>
          </a:xfrm>
          <a:custGeom>
            <a:avLst/>
            <a:gdLst/>
            <a:ahLst/>
            <a:cxnLst/>
            <a:rect r="r" b="b" t="t" l="l"/>
            <a:pathLst>
              <a:path h="3598156" w="10702365">
                <a:moveTo>
                  <a:pt x="0" y="0"/>
                </a:moveTo>
                <a:lnTo>
                  <a:pt x="10702365" y="0"/>
                </a:lnTo>
                <a:lnTo>
                  <a:pt x="10702365" y="3598156"/>
                </a:lnTo>
                <a:lnTo>
                  <a:pt x="0" y="3598156"/>
                </a:lnTo>
                <a:lnTo>
                  <a:pt x="0" y="0"/>
                </a:lnTo>
                <a:close/>
              </a:path>
            </a:pathLst>
          </a:custGeom>
          <a:blipFill>
            <a:blip r:embed="rId2"/>
            <a:stretch>
              <a:fillRect l="0" t="0" r="0" b="0"/>
            </a:stretch>
          </a:blipFill>
        </p:spPr>
      </p:sp>
      <p:sp>
        <p:nvSpPr>
          <p:cNvPr name="Freeform 9" id="9"/>
          <p:cNvSpPr/>
          <p:nvPr/>
        </p:nvSpPr>
        <p:spPr>
          <a:xfrm flipH="false" flipV="false" rot="0">
            <a:off x="7403783" y="2058211"/>
            <a:ext cx="10702365" cy="3559259"/>
          </a:xfrm>
          <a:custGeom>
            <a:avLst/>
            <a:gdLst/>
            <a:ahLst/>
            <a:cxnLst/>
            <a:rect r="r" b="b" t="t" l="l"/>
            <a:pathLst>
              <a:path h="3559259" w="10702365">
                <a:moveTo>
                  <a:pt x="0" y="0"/>
                </a:moveTo>
                <a:lnTo>
                  <a:pt x="10702365" y="0"/>
                </a:lnTo>
                <a:lnTo>
                  <a:pt x="10702365" y="3559258"/>
                </a:lnTo>
                <a:lnTo>
                  <a:pt x="0" y="3559258"/>
                </a:lnTo>
                <a:lnTo>
                  <a:pt x="0" y="0"/>
                </a:lnTo>
                <a:close/>
              </a:path>
            </a:pathLst>
          </a:custGeom>
          <a:blipFill>
            <a:blip r:embed="rId3"/>
            <a:stretch>
              <a:fillRect l="0" t="0" r="0" b="0"/>
            </a:stretch>
          </a:blipFill>
        </p:spPr>
      </p:sp>
      <p:sp>
        <p:nvSpPr>
          <p:cNvPr name="Freeform 10" id="10"/>
          <p:cNvSpPr/>
          <p:nvPr/>
        </p:nvSpPr>
        <p:spPr>
          <a:xfrm flipH="false" flipV="false" rot="0">
            <a:off x="594033" y="6168686"/>
            <a:ext cx="5932353" cy="3990447"/>
          </a:xfrm>
          <a:custGeom>
            <a:avLst/>
            <a:gdLst/>
            <a:ahLst/>
            <a:cxnLst/>
            <a:rect r="r" b="b" t="t" l="l"/>
            <a:pathLst>
              <a:path h="3990447" w="5932353">
                <a:moveTo>
                  <a:pt x="0" y="0"/>
                </a:moveTo>
                <a:lnTo>
                  <a:pt x="5932353" y="0"/>
                </a:lnTo>
                <a:lnTo>
                  <a:pt x="5932353" y="3990448"/>
                </a:lnTo>
                <a:lnTo>
                  <a:pt x="0" y="3990448"/>
                </a:lnTo>
                <a:lnTo>
                  <a:pt x="0" y="0"/>
                </a:lnTo>
                <a:close/>
              </a:path>
            </a:pathLst>
          </a:custGeom>
          <a:blipFill>
            <a:blip r:embed="rId4"/>
            <a:stretch>
              <a:fillRect l="0" t="0" r="0" b="0"/>
            </a:stretch>
          </a:blipFill>
        </p:spPr>
      </p:sp>
      <p:sp>
        <p:nvSpPr>
          <p:cNvPr name="Freeform 11" id="11"/>
          <p:cNvSpPr/>
          <p:nvPr/>
        </p:nvSpPr>
        <p:spPr>
          <a:xfrm flipH="false" flipV="false" rot="0">
            <a:off x="594033" y="2305828"/>
            <a:ext cx="5287691" cy="3519958"/>
          </a:xfrm>
          <a:custGeom>
            <a:avLst/>
            <a:gdLst/>
            <a:ahLst/>
            <a:cxnLst/>
            <a:rect r="r" b="b" t="t" l="l"/>
            <a:pathLst>
              <a:path h="3519958" w="5287691">
                <a:moveTo>
                  <a:pt x="0" y="0"/>
                </a:moveTo>
                <a:lnTo>
                  <a:pt x="5287691" y="0"/>
                </a:lnTo>
                <a:lnTo>
                  <a:pt x="5287691" y="3519958"/>
                </a:lnTo>
                <a:lnTo>
                  <a:pt x="0" y="3519958"/>
                </a:lnTo>
                <a:lnTo>
                  <a:pt x="0" y="0"/>
                </a:lnTo>
                <a:close/>
              </a:path>
            </a:pathLst>
          </a:custGeom>
          <a:blipFill>
            <a:blip r:embed="rId5"/>
            <a:stretch>
              <a:fillRect l="0" t="0" r="0" b="0"/>
            </a:stretch>
          </a:blipFill>
        </p:spPr>
      </p:sp>
      <p:sp>
        <p:nvSpPr>
          <p:cNvPr name="TextBox 12" id="12"/>
          <p:cNvSpPr txBox="true"/>
          <p:nvPr/>
        </p:nvSpPr>
        <p:spPr>
          <a:xfrm rot="0">
            <a:off x="594033" y="409575"/>
            <a:ext cx="4346638" cy="609600"/>
          </a:xfrm>
          <a:prstGeom prst="rect">
            <a:avLst/>
          </a:prstGeom>
        </p:spPr>
        <p:txBody>
          <a:bodyPr anchor="t" rtlCol="false" tIns="0" lIns="0" bIns="0" rIns="0">
            <a:spAutoFit/>
          </a:bodyPr>
          <a:lstStyle/>
          <a:p>
            <a:pPr algn="l">
              <a:lnSpc>
                <a:spcPts val="4200"/>
              </a:lnSpc>
            </a:pPr>
            <a:r>
              <a:rPr lang="en-US" sz="3500" b="true">
                <a:solidFill>
                  <a:srgbClr val="FFFFFF"/>
                </a:solidFill>
                <a:latin typeface="Futura Ultra-Bold"/>
                <a:ea typeface="Futura Ultra-Bold"/>
                <a:cs typeface="Futura Ultra-Bold"/>
                <a:sym typeface="Futura Ultra-Bold"/>
              </a:rPr>
              <a:t>Model Evaluation</a:t>
            </a:r>
          </a:p>
        </p:txBody>
      </p:sp>
      <p:sp>
        <p:nvSpPr>
          <p:cNvPr name="TextBox 13" id="13"/>
          <p:cNvSpPr txBox="true"/>
          <p:nvPr/>
        </p:nvSpPr>
        <p:spPr>
          <a:xfrm rot="0">
            <a:off x="8113364" y="650651"/>
            <a:ext cx="801445"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13</a:t>
            </a:r>
          </a:p>
        </p:txBody>
      </p:sp>
      <p:sp>
        <p:nvSpPr>
          <p:cNvPr name="TextBox 14" id="14"/>
          <p:cNvSpPr txBox="true"/>
          <p:nvPr/>
        </p:nvSpPr>
        <p:spPr>
          <a:xfrm rot="0">
            <a:off x="361909" y="1048561"/>
            <a:ext cx="2790245" cy="485775"/>
          </a:xfrm>
          <a:prstGeom prst="rect">
            <a:avLst/>
          </a:prstGeom>
        </p:spPr>
        <p:txBody>
          <a:bodyPr anchor="t" rtlCol="false" tIns="0" lIns="0" bIns="0" rIns="0">
            <a:spAutoFit/>
          </a:bodyPr>
          <a:lstStyle/>
          <a:p>
            <a:pPr algn="ctr">
              <a:lnSpc>
                <a:spcPts val="3432"/>
              </a:lnSpc>
            </a:pPr>
            <a:r>
              <a:rPr lang="en-US" sz="2860" b="true">
                <a:solidFill>
                  <a:srgbClr val="FFFFFF"/>
                </a:solidFill>
                <a:latin typeface="Futura Bold"/>
                <a:ea typeface="Futura Bold"/>
                <a:cs typeface="Futura Bold"/>
                <a:sym typeface="Futura Bold"/>
              </a:rPr>
              <a:t>Classification</a:t>
            </a:r>
          </a:p>
        </p:txBody>
      </p:sp>
      <p:sp>
        <p:nvSpPr>
          <p:cNvPr name="TextBox 15" id="15"/>
          <p:cNvSpPr txBox="true"/>
          <p:nvPr/>
        </p:nvSpPr>
        <p:spPr>
          <a:xfrm rot="0">
            <a:off x="10041353" y="1554887"/>
            <a:ext cx="5427223" cy="485775"/>
          </a:xfrm>
          <a:prstGeom prst="rect">
            <a:avLst/>
          </a:prstGeom>
        </p:spPr>
        <p:txBody>
          <a:bodyPr anchor="t" rtlCol="false" tIns="0" lIns="0" bIns="0" rIns="0">
            <a:spAutoFit/>
          </a:bodyPr>
          <a:lstStyle/>
          <a:p>
            <a:pPr algn="ctr">
              <a:lnSpc>
                <a:spcPts val="3312"/>
              </a:lnSpc>
            </a:pPr>
            <a:r>
              <a:rPr lang="en-US" sz="2760" b="true">
                <a:solidFill>
                  <a:srgbClr val="5755FE"/>
                </a:solidFill>
                <a:latin typeface="Futura Bold"/>
                <a:ea typeface="Futura Bold"/>
                <a:cs typeface="Futura Bold"/>
                <a:sym typeface="Futura Bold"/>
              </a:rPr>
              <a:t>Phase 1 (head training)</a:t>
            </a:r>
          </a:p>
        </p:txBody>
      </p:sp>
      <p:sp>
        <p:nvSpPr>
          <p:cNvPr name="TextBox 16" id="16"/>
          <p:cNvSpPr txBox="true"/>
          <p:nvPr/>
        </p:nvSpPr>
        <p:spPr>
          <a:xfrm rot="0">
            <a:off x="9144000" y="5823816"/>
            <a:ext cx="5427223" cy="485775"/>
          </a:xfrm>
          <a:prstGeom prst="rect">
            <a:avLst/>
          </a:prstGeom>
        </p:spPr>
        <p:txBody>
          <a:bodyPr anchor="t" rtlCol="false" tIns="0" lIns="0" bIns="0" rIns="0">
            <a:spAutoFit/>
          </a:bodyPr>
          <a:lstStyle/>
          <a:p>
            <a:pPr algn="ctr">
              <a:lnSpc>
                <a:spcPts val="3312"/>
              </a:lnSpc>
            </a:pPr>
            <a:r>
              <a:rPr lang="en-US" sz="2760" b="true">
                <a:solidFill>
                  <a:srgbClr val="5755FE"/>
                </a:solidFill>
                <a:latin typeface="Futura Bold"/>
                <a:ea typeface="Futura Bold"/>
                <a:cs typeface="Futura Bold"/>
                <a:sym typeface="Futura Bold"/>
              </a:rPr>
              <a:t>Phase 2 (fine tuning)</a:t>
            </a:r>
          </a:p>
        </p:txBody>
      </p:sp>
      <p:sp>
        <p:nvSpPr>
          <p:cNvPr name="TextBox 17" id="17"/>
          <p:cNvSpPr txBox="true"/>
          <p:nvPr/>
        </p:nvSpPr>
        <p:spPr>
          <a:xfrm rot="0">
            <a:off x="1028700" y="1820086"/>
            <a:ext cx="3398778" cy="428625"/>
          </a:xfrm>
          <a:prstGeom prst="rect">
            <a:avLst/>
          </a:prstGeom>
        </p:spPr>
        <p:txBody>
          <a:bodyPr anchor="t" rtlCol="false" tIns="0" lIns="0" bIns="0" rIns="0">
            <a:spAutoFit/>
          </a:bodyPr>
          <a:lstStyle/>
          <a:p>
            <a:pPr algn="ctr">
              <a:lnSpc>
                <a:spcPts val="3072"/>
              </a:lnSpc>
            </a:pPr>
            <a:r>
              <a:rPr lang="en-US" sz="2560" b="true">
                <a:solidFill>
                  <a:srgbClr val="5755FE"/>
                </a:solidFill>
                <a:latin typeface="Futura Bold"/>
                <a:ea typeface="Futura Bold"/>
                <a:cs typeface="Futura Bold"/>
                <a:sym typeface="Futura Bold"/>
              </a:rPr>
              <a:t>Classification Report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8" id="8"/>
          <p:cNvSpPr/>
          <p:nvPr/>
        </p:nvSpPr>
        <p:spPr>
          <a:xfrm flipH="false" flipV="false" rot="0">
            <a:off x="464118" y="3258479"/>
            <a:ext cx="7926720" cy="5276731"/>
          </a:xfrm>
          <a:custGeom>
            <a:avLst/>
            <a:gdLst/>
            <a:ahLst/>
            <a:cxnLst/>
            <a:rect r="r" b="b" t="t" l="l"/>
            <a:pathLst>
              <a:path h="5276731" w="7926720">
                <a:moveTo>
                  <a:pt x="0" y="0"/>
                </a:moveTo>
                <a:lnTo>
                  <a:pt x="7926720" y="0"/>
                </a:lnTo>
                <a:lnTo>
                  <a:pt x="7926720" y="5276732"/>
                </a:lnTo>
                <a:lnTo>
                  <a:pt x="0" y="5276732"/>
                </a:lnTo>
                <a:lnTo>
                  <a:pt x="0" y="0"/>
                </a:lnTo>
                <a:close/>
              </a:path>
            </a:pathLst>
          </a:custGeom>
          <a:blipFill>
            <a:blip r:embed="rId2"/>
            <a:stretch>
              <a:fillRect l="0" t="0" r="0" b="0"/>
            </a:stretch>
          </a:blipFill>
        </p:spPr>
      </p:sp>
      <p:sp>
        <p:nvSpPr>
          <p:cNvPr name="TextBox 9" id="9"/>
          <p:cNvSpPr txBox="true"/>
          <p:nvPr/>
        </p:nvSpPr>
        <p:spPr>
          <a:xfrm rot="0">
            <a:off x="594033" y="409575"/>
            <a:ext cx="4346638" cy="609600"/>
          </a:xfrm>
          <a:prstGeom prst="rect">
            <a:avLst/>
          </a:prstGeom>
        </p:spPr>
        <p:txBody>
          <a:bodyPr anchor="t" rtlCol="false" tIns="0" lIns="0" bIns="0" rIns="0">
            <a:spAutoFit/>
          </a:bodyPr>
          <a:lstStyle/>
          <a:p>
            <a:pPr algn="l">
              <a:lnSpc>
                <a:spcPts val="4200"/>
              </a:lnSpc>
            </a:pPr>
            <a:r>
              <a:rPr lang="en-US" sz="3500" b="true">
                <a:solidFill>
                  <a:srgbClr val="FFFFFF"/>
                </a:solidFill>
                <a:latin typeface="Futura Ultra-Bold"/>
                <a:ea typeface="Futura Ultra-Bold"/>
                <a:cs typeface="Futura Ultra-Bold"/>
                <a:sym typeface="Futura Ultra-Bold"/>
              </a:rPr>
              <a:t>Model Evaluation</a:t>
            </a:r>
          </a:p>
        </p:txBody>
      </p:sp>
      <p:sp>
        <p:nvSpPr>
          <p:cNvPr name="TextBox 10" id="10"/>
          <p:cNvSpPr txBox="true"/>
          <p:nvPr/>
        </p:nvSpPr>
        <p:spPr>
          <a:xfrm rot="0">
            <a:off x="8113364" y="650651"/>
            <a:ext cx="801445"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14</a:t>
            </a:r>
          </a:p>
        </p:txBody>
      </p:sp>
      <p:sp>
        <p:nvSpPr>
          <p:cNvPr name="TextBox 11" id="11"/>
          <p:cNvSpPr txBox="true"/>
          <p:nvPr/>
        </p:nvSpPr>
        <p:spPr>
          <a:xfrm rot="0">
            <a:off x="361909" y="1048561"/>
            <a:ext cx="2790245" cy="485775"/>
          </a:xfrm>
          <a:prstGeom prst="rect">
            <a:avLst/>
          </a:prstGeom>
        </p:spPr>
        <p:txBody>
          <a:bodyPr anchor="t" rtlCol="false" tIns="0" lIns="0" bIns="0" rIns="0">
            <a:spAutoFit/>
          </a:bodyPr>
          <a:lstStyle/>
          <a:p>
            <a:pPr algn="ctr">
              <a:lnSpc>
                <a:spcPts val="3432"/>
              </a:lnSpc>
            </a:pPr>
            <a:r>
              <a:rPr lang="en-US" sz="2860" b="true">
                <a:solidFill>
                  <a:srgbClr val="FFFFFF"/>
                </a:solidFill>
                <a:latin typeface="Futura Bold"/>
                <a:ea typeface="Futura Bold"/>
                <a:cs typeface="Futura Bold"/>
                <a:sym typeface="Futura Bold"/>
              </a:rPr>
              <a:t>Classification</a:t>
            </a:r>
          </a:p>
        </p:txBody>
      </p:sp>
      <p:sp>
        <p:nvSpPr>
          <p:cNvPr name="TextBox 12" id="12"/>
          <p:cNvSpPr txBox="true"/>
          <p:nvPr/>
        </p:nvSpPr>
        <p:spPr>
          <a:xfrm rot="0">
            <a:off x="1028700" y="1820086"/>
            <a:ext cx="3398778" cy="428625"/>
          </a:xfrm>
          <a:prstGeom prst="rect">
            <a:avLst/>
          </a:prstGeom>
        </p:spPr>
        <p:txBody>
          <a:bodyPr anchor="t" rtlCol="false" tIns="0" lIns="0" bIns="0" rIns="0">
            <a:spAutoFit/>
          </a:bodyPr>
          <a:lstStyle/>
          <a:p>
            <a:pPr algn="ctr">
              <a:lnSpc>
                <a:spcPts val="3072"/>
              </a:lnSpc>
            </a:pPr>
            <a:r>
              <a:rPr lang="en-US" sz="2560" b="true">
                <a:solidFill>
                  <a:srgbClr val="5755FE"/>
                </a:solidFill>
                <a:latin typeface="Futura Bold"/>
                <a:ea typeface="Futura Bold"/>
                <a:cs typeface="Futura Bold"/>
                <a:sym typeface="Futura Bold"/>
              </a:rPr>
              <a:t>Classification Report</a:t>
            </a:r>
          </a:p>
        </p:txBody>
      </p:sp>
      <p:sp>
        <p:nvSpPr>
          <p:cNvPr name="TextBox 13" id="13"/>
          <p:cNvSpPr txBox="true"/>
          <p:nvPr/>
        </p:nvSpPr>
        <p:spPr>
          <a:xfrm rot="0">
            <a:off x="9061680" y="2601195"/>
            <a:ext cx="7331215" cy="6534150"/>
          </a:xfrm>
          <a:prstGeom prst="rect">
            <a:avLst/>
          </a:prstGeom>
        </p:spPr>
        <p:txBody>
          <a:bodyPr anchor="t" rtlCol="false" tIns="0" lIns="0" bIns="0" rIns="0">
            <a:spAutoFit/>
          </a:bodyPr>
          <a:lstStyle/>
          <a:p>
            <a:pPr algn="ctr">
              <a:lnSpc>
                <a:spcPts val="3040"/>
              </a:lnSpc>
              <a:spcBef>
                <a:spcPct val="0"/>
              </a:spcBef>
            </a:pPr>
            <a:r>
              <a:rPr lang="en-US" b="true" sz="2533">
                <a:solidFill>
                  <a:srgbClr val="000000"/>
                </a:solidFill>
                <a:latin typeface="Futura Ultra-Bold"/>
                <a:ea typeface="Futura Ultra-Bold"/>
                <a:cs typeface="Futura Ultra-Bold"/>
                <a:sym typeface="Futura Ultra-Bold"/>
              </a:rPr>
              <a:t>The wildfire classification model achieved 53% accuracy, with a recall of 54% for fire detection and precision of 33%, indicating difficulty in correctly identifying fire occurrences. The training loss fluctuated around 0.16 - 0.18, while validation loss remained stable at ~0.05, suggesting potential underfitting. The AUC score (~0.70 for validation) indicates moderate discrimination between fire and no_fire classes. The confusion matrix highlights misclassification issues, with 14 false positives and 6 false negatives. Improvements such as handling class imbalance, transfer learning, and better feature extraction could enhance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8" id="8"/>
          <p:cNvSpPr/>
          <p:nvPr/>
        </p:nvSpPr>
        <p:spPr>
          <a:xfrm flipH="false" flipV="false" rot="0">
            <a:off x="361909" y="2572561"/>
            <a:ext cx="15681498" cy="6161864"/>
          </a:xfrm>
          <a:custGeom>
            <a:avLst/>
            <a:gdLst/>
            <a:ahLst/>
            <a:cxnLst/>
            <a:rect r="r" b="b" t="t" l="l"/>
            <a:pathLst>
              <a:path h="6161864" w="15681498">
                <a:moveTo>
                  <a:pt x="0" y="0"/>
                </a:moveTo>
                <a:lnTo>
                  <a:pt x="15681498" y="0"/>
                </a:lnTo>
                <a:lnTo>
                  <a:pt x="15681498" y="6161864"/>
                </a:lnTo>
                <a:lnTo>
                  <a:pt x="0" y="6161864"/>
                </a:lnTo>
                <a:lnTo>
                  <a:pt x="0" y="0"/>
                </a:lnTo>
                <a:close/>
              </a:path>
            </a:pathLst>
          </a:custGeom>
          <a:blipFill>
            <a:blip r:embed="rId2"/>
            <a:stretch>
              <a:fillRect l="0" t="0" r="0" b="0"/>
            </a:stretch>
          </a:blipFill>
        </p:spPr>
      </p:sp>
      <p:sp>
        <p:nvSpPr>
          <p:cNvPr name="Freeform 9" id="9"/>
          <p:cNvSpPr/>
          <p:nvPr/>
        </p:nvSpPr>
        <p:spPr>
          <a:xfrm flipH="false" flipV="false" rot="0">
            <a:off x="361909" y="8734425"/>
            <a:ext cx="4002035" cy="1446349"/>
          </a:xfrm>
          <a:custGeom>
            <a:avLst/>
            <a:gdLst/>
            <a:ahLst/>
            <a:cxnLst/>
            <a:rect r="r" b="b" t="t" l="l"/>
            <a:pathLst>
              <a:path h="1446349" w="4002035">
                <a:moveTo>
                  <a:pt x="0" y="0"/>
                </a:moveTo>
                <a:lnTo>
                  <a:pt x="4002035" y="0"/>
                </a:lnTo>
                <a:lnTo>
                  <a:pt x="4002035" y="1446349"/>
                </a:lnTo>
                <a:lnTo>
                  <a:pt x="0" y="1446349"/>
                </a:lnTo>
                <a:lnTo>
                  <a:pt x="0" y="0"/>
                </a:lnTo>
                <a:close/>
              </a:path>
            </a:pathLst>
          </a:custGeom>
          <a:blipFill>
            <a:blip r:embed="rId3"/>
            <a:stretch>
              <a:fillRect l="0" t="0" r="0" b="0"/>
            </a:stretch>
          </a:blipFill>
        </p:spPr>
      </p:sp>
      <p:sp>
        <p:nvSpPr>
          <p:cNvPr name="TextBox 10" id="10"/>
          <p:cNvSpPr txBox="true"/>
          <p:nvPr/>
        </p:nvSpPr>
        <p:spPr>
          <a:xfrm rot="0">
            <a:off x="594033" y="409575"/>
            <a:ext cx="4346638" cy="609600"/>
          </a:xfrm>
          <a:prstGeom prst="rect">
            <a:avLst/>
          </a:prstGeom>
        </p:spPr>
        <p:txBody>
          <a:bodyPr anchor="t" rtlCol="false" tIns="0" lIns="0" bIns="0" rIns="0">
            <a:spAutoFit/>
          </a:bodyPr>
          <a:lstStyle/>
          <a:p>
            <a:pPr algn="l">
              <a:lnSpc>
                <a:spcPts val="4200"/>
              </a:lnSpc>
            </a:pPr>
            <a:r>
              <a:rPr lang="en-US" sz="3500" b="true">
                <a:solidFill>
                  <a:srgbClr val="FFFFFF"/>
                </a:solidFill>
                <a:latin typeface="Futura Ultra-Bold"/>
                <a:ea typeface="Futura Ultra-Bold"/>
                <a:cs typeface="Futura Ultra-Bold"/>
                <a:sym typeface="Futura Ultra-Bold"/>
              </a:rPr>
              <a:t>Model Evaluation</a:t>
            </a:r>
          </a:p>
        </p:txBody>
      </p:sp>
      <p:sp>
        <p:nvSpPr>
          <p:cNvPr name="TextBox 11" id="11"/>
          <p:cNvSpPr txBox="true"/>
          <p:nvPr/>
        </p:nvSpPr>
        <p:spPr>
          <a:xfrm rot="0">
            <a:off x="8113364" y="650651"/>
            <a:ext cx="801445"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15</a:t>
            </a:r>
          </a:p>
        </p:txBody>
      </p:sp>
      <p:sp>
        <p:nvSpPr>
          <p:cNvPr name="TextBox 12" id="12"/>
          <p:cNvSpPr txBox="true"/>
          <p:nvPr/>
        </p:nvSpPr>
        <p:spPr>
          <a:xfrm rot="0">
            <a:off x="361909" y="1048561"/>
            <a:ext cx="2790245" cy="485775"/>
          </a:xfrm>
          <a:prstGeom prst="rect">
            <a:avLst/>
          </a:prstGeom>
        </p:spPr>
        <p:txBody>
          <a:bodyPr anchor="t" rtlCol="false" tIns="0" lIns="0" bIns="0" rIns="0">
            <a:spAutoFit/>
          </a:bodyPr>
          <a:lstStyle/>
          <a:p>
            <a:pPr algn="ctr">
              <a:lnSpc>
                <a:spcPts val="3432"/>
              </a:lnSpc>
            </a:pPr>
            <a:r>
              <a:rPr lang="en-US" sz="2860" b="true">
                <a:solidFill>
                  <a:srgbClr val="FFFFFF"/>
                </a:solidFill>
                <a:latin typeface="Futura Bold"/>
                <a:ea typeface="Futura Bold"/>
                <a:cs typeface="Futura Bold"/>
                <a:sym typeface="Futura Bold"/>
              </a:rPr>
              <a:t>Segmentation</a:t>
            </a:r>
          </a:p>
        </p:txBody>
      </p:sp>
      <p:sp>
        <p:nvSpPr>
          <p:cNvPr name="TextBox 13" id="13"/>
          <p:cNvSpPr txBox="true"/>
          <p:nvPr/>
        </p:nvSpPr>
        <p:spPr>
          <a:xfrm rot="0">
            <a:off x="858265" y="2143936"/>
            <a:ext cx="3398778" cy="428625"/>
          </a:xfrm>
          <a:prstGeom prst="rect">
            <a:avLst/>
          </a:prstGeom>
        </p:spPr>
        <p:txBody>
          <a:bodyPr anchor="t" rtlCol="false" tIns="0" lIns="0" bIns="0" rIns="0">
            <a:spAutoFit/>
          </a:bodyPr>
          <a:lstStyle/>
          <a:p>
            <a:pPr algn="ctr">
              <a:lnSpc>
                <a:spcPts val="3072"/>
              </a:lnSpc>
            </a:pPr>
            <a:r>
              <a:rPr lang="en-US" sz="2560" b="true">
                <a:solidFill>
                  <a:srgbClr val="5755FE"/>
                </a:solidFill>
                <a:latin typeface="Futura Bold"/>
                <a:ea typeface="Futura Bold"/>
                <a:cs typeface="Futura Bold"/>
                <a:sym typeface="Futura Bold"/>
              </a:rPr>
              <a:t>Test set 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8" id="8"/>
          <p:cNvSpPr/>
          <p:nvPr/>
        </p:nvSpPr>
        <p:spPr>
          <a:xfrm flipH="false" flipV="false" rot="0">
            <a:off x="7979826" y="3744136"/>
            <a:ext cx="8699771" cy="3144128"/>
          </a:xfrm>
          <a:custGeom>
            <a:avLst/>
            <a:gdLst/>
            <a:ahLst/>
            <a:cxnLst/>
            <a:rect r="r" b="b" t="t" l="l"/>
            <a:pathLst>
              <a:path h="3144128" w="8699771">
                <a:moveTo>
                  <a:pt x="0" y="0"/>
                </a:moveTo>
                <a:lnTo>
                  <a:pt x="8699771" y="0"/>
                </a:lnTo>
                <a:lnTo>
                  <a:pt x="8699771" y="3144127"/>
                </a:lnTo>
                <a:lnTo>
                  <a:pt x="0" y="3144127"/>
                </a:lnTo>
                <a:lnTo>
                  <a:pt x="0" y="0"/>
                </a:lnTo>
                <a:close/>
              </a:path>
            </a:pathLst>
          </a:custGeom>
          <a:blipFill>
            <a:blip r:embed="rId2"/>
            <a:stretch>
              <a:fillRect l="0" t="0" r="0" b="0"/>
            </a:stretch>
          </a:blipFill>
        </p:spPr>
      </p:sp>
      <p:sp>
        <p:nvSpPr>
          <p:cNvPr name="TextBox 9" id="9"/>
          <p:cNvSpPr txBox="true"/>
          <p:nvPr/>
        </p:nvSpPr>
        <p:spPr>
          <a:xfrm rot="0">
            <a:off x="594033" y="409575"/>
            <a:ext cx="4346638" cy="609600"/>
          </a:xfrm>
          <a:prstGeom prst="rect">
            <a:avLst/>
          </a:prstGeom>
        </p:spPr>
        <p:txBody>
          <a:bodyPr anchor="t" rtlCol="false" tIns="0" lIns="0" bIns="0" rIns="0">
            <a:spAutoFit/>
          </a:bodyPr>
          <a:lstStyle/>
          <a:p>
            <a:pPr algn="l">
              <a:lnSpc>
                <a:spcPts val="4200"/>
              </a:lnSpc>
            </a:pPr>
            <a:r>
              <a:rPr lang="en-US" sz="3500" b="true">
                <a:solidFill>
                  <a:srgbClr val="FFFFFF"/>
                </a:solidFill>
                <a:latin typeface="Futura Ultra-Bold"/>
                <a:ea typeface="Futura Ultra-Bold"/>
                <a:cs typeface="Futura Ultra-Bold"/>
                <a:sym typeface="Futura Ultra-Bold"/>
              </a:rPr>
              <a:t>Model Evaluation</a:t>
            </a:r>
          </a:p>
        </p:txBody>
      </p:sp>
      <p:sp>
        <p:nvSpPr>
          <p:cNvPr name="TextBox 10" id="10"/>
          <p:cNvSpPr txBox="true"/>
          <p:nvPr/>
        </p:nvSpPr>
        <p:spPr>
          <a:xfrm rot="0">
            <a:off x="8120030" y="650651"/>
            <a:ext cx="801445"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16</a:t>
            </a:r>
          </a:p>
        </p:txBody>
      </p:sp>
      <p:sp>
        <p:nvSpPr>
          <p:cNvPr name="TextBox 11" id="11"/>
          <p:cNvSpPr txBox="true"/>
          <p:nvPr/>
        </p:nvSpPr>
        <p:spPr>
          <a:xfrm rot="0">
            <a:off x="361909" y="1048561"/>
            <a:ext cx="2790245" cy="485775"/>
          </a:xfrm>
          <a:prstGeom prst="rect">
            <a:avLst/>
          </a:prstGeom>
        </p:spPr>
        <p:txBody>
          <a:bodyPr anchor="t" rtlCol="false" tIns="0" lIns="0" bIns="0" rIns="0">
            <a:spAutoFit/>
          </a:bodyPr>
          <a:lstStyle/>
          <a:p>
            <a:pPr algn="ctr">
              <a:lnSpc>
                <a:spcPts val="3432"/>
              </a:lnSpc>
            </a:pPr>
            <a:r>
              <a:rPr lang="en-US" sz="2860" b="true">
                <a:solidFill>
                  <a:srgbClr val="FFFFFF"/>
                </a:solidFill>
                <a:latin typeface="Futura Bold"/>
                <a:ea typeface="Futura Bold"/>
                <a:cs typeface="Futura Bold"/>
                <a:sym typeface="Futura Bold"/>
              </a:rPr>
              <a:t>Segmentation</a:t>
            </a:r>
          </a:p>
        </p:txBody>
      </p:sp>
      <p:sp>
        <p:nvSpPr>
          <p:cNvPr name="TextBox 12" id="12"/>
          <p:cNvSpPr txBox="true"/>
          <p:nvPr/>
        </p:nvSpPr>
        <p:spPr>
          <a:xfrm rot="0">
            <a:off x="858265" y="2143936"/>
            <a:ext cx="3398778" cy="428625"/>
          </a:xfrm>
          <a:prstGeom prst="rect">
            <a:avLst/>
          </a:prstGeom>
        </p:spPr>
        <p:txBody>
          <a:bodyPr anchor="t" rtlCol="false" tIns="0" lIns="0" bIns="0" rIns="0">
            <a:spAutoFit/>
          </a:bodyPr>
          <a:lstStyle/>
          <a:p>
            <a:pPr algn="ctr">
              <a:lnSpc>
                <a:spcPts val="3072"/>
              </a:lnSpc>
            </a:pPr>
            <a:r>
              <a:rPr lang="en-US" sz="2560" b="true">
                <a:solidFill>
                  <a:srgbClr val="5755FE"/>
                </a:solidFill>
                <a:latin typeface="Futura Bold"/>
                <a:ea typeface="Futura Bold"/>
                <a:cs typeface="Futura Bold"/>
                <a:sym typeface="Futura Bold"/>
              </a:rPr>
              <a:t>Test set evaluation</a:t>
            </a:r>
          </a:p>
        </p:txBody>
      </p:sp>
      <p:sp>
        <p:nvSpPr>
          <p:cNvPr name="TextBox 13" id="13"/>
          <p:cNvSpPr txBox="true"/>
          <p:nvPr/>
        </p:nvSpPr>
        <p:spPr>
          <a:xfrm rot="0">
            <a:off x="361909" y="3696511"/>
            <a:ext cx="7303471" cy="4828737"/>
          </a:xfrm>
          <a:prstGeom prst="rect">
            <a:avLst/>
          </a:prstGeom>
        </p:spPr>
        <p:txBody>
          <a:bodyPr anchor="t" rtlCol="false" tIns="0" lIns="0" bIns="0" rIns="0">
            <a:spAutoFit/>
          </a:bodyPr>
          <a:lstStyle/>
          <a:p>
            <a:pPr algn="ctr">
              <a:lnSpc>
                <a:spcPts val="2692"/>
              </a:lnSpc>
              <a:spcBef>
                <a:spcPct val="0"/>
              </a:spcBef>
            </a:pPr>
            <a:r>
              <a:rPr lang="en-US" b="true" sz="2243">
                <a:solidFill>
                  <a:srgbClr val="000000"/>
                </a:solidFill>
                <a:latin typeface="Futura Ultra-Bold"/>
                <a:ea typeface="Futura Ultra-Bold"/>
                <a:cs typeface="Futura Ultra-Bold"/>
                <a:sym typeface="Futura Ultra-Bold"/>
              </a:rPr>
              <a:t>The wildfire segmentation model performed well, achieving a test accuracy of 98.28% and an IoU score of 0.7121, indicating strong overlap between predicted and actual fire regions. The training process resulted in mean IoU of 0.6217, suggesting consistent segmentation quality. The test loss of 0.3660 is relatively low, reflecting a well-optimized model. While the results are promising, further refinements, such as data augmentation, higher-resolution imagery, and post-processing techniques, could enhance segmentation accuracy, making it more robust for real-world wildfire detection and monitoring.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8" id="8"/>
          <p:cNvSpPr/>
          <p:nvPr/>
        </p:nvSpPr>
        <p:spPr>
          <a:xfrm flipH="false" flipV="false" rot="0">
            <a:off x="361909" y="2948063"/>
            <a:ext cx="12236942" cy="6707278"/>
          </a:xfrm>
          <a:custGeom>
            <a:avLst/>
            <a:gdLst/>
            <a:ahLst/>
            <a:cxnLst/>
            <a:rect r="r" b="b" t="t" l="l"/>
            <a:pathLst>
              <a:path h="6707278" w="12236942">
                <a:moveTo>
                  <a:pt x="0" y="0"/>
                </a:moveTo>
                <a:lnTo>
                  <a:pt x="12236942" y="0"/>
                </a:lnTo>
                <a:lnTo>
                  <a:pt x="12236942" y="6707278"/>
                </a:lnTo>
                <a:lnTo>
                  <a:pt x="0" y="6707278"/>
                </a:lnTo>
                <a:lnTo>
                  <a:pt x="0" y="0"/>
                </a:lnTo>
                <a:close/>
              </a:path>
            </a:pathLst>
          </a:custGeom>
          <a:blipFill>
            <a:blip r:embed="rId2"/>
            <a:stretch>
              <a:fillRect l="0" t="0" r="0" b="0"/>
            </a:stretch>
          </a:blipFill>
        </p:spPr>
      </p:sp>
      <p:sp>
        <p:nvSpPr>
          <p:cNvPr name="TextBox 9" id="9"/>
          <p:cNvSpPr txBox="true"/>
          <p:nvPr/>
        </p:nvSpPr>
        <p:spPr>
          <a:xfrm rot="0">
            <a:off x="594033" y="409575"/>
            <a:ext cx="4346638" cy="609600"/>
          </a:xfrm>
          <a:prstGeom prst="rect">
            <a:avLst/>
          </a:prstGeom>
        </p:spPr>
        <p:txBody>
          <a:bodyPr anchor="t" rtlCol="false" tIns="0" lIns="0" bIns="0" rIns="0">
            <a:spAutoFit/>
          </a:bodyPr>
          <a:lstStyle/>
          <a:p>
            <a:pPr algn="l">
              <a:lnSpc>
                <a:spcPts val="4200"/>
              </a:lnSpc>
            </a:pPr>
            <a:r>
              <a:rPr lang="en-US" sz="3500" b="true">
                <a:solidFill>
                  <a:srgbClr val="FFFFFF"/>
                </a:solidFill>
                <a:latin typeface="Futura Ultra-Bold"/>
                <a:ea typeface="Futura Ultra-Bold"/>
                <a:cs typeface="Futura Ultra-Bold"/>
                <a:sym typeface="Futura Ultra-Bold"/>
              </a:rPr>
              <a:t>Model Evaluation</a:t>
            </a:r>
          </a:p>
        </p:txBody>
      </p:sp>
      <p:sp>
        <p:nvSpPr>
          <p:cNvPr name="TextBox 10" id="10"/>
          <p:cNvSpPr txBox="true"/>
          <p:nvPr/>
        </p:nvSpPr>
        <p:spPr>
          <a:xfrm rot="0">
            <a:off x="8113364" y="650651"/>
            <a:ext cx="801445"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17</a:t>
            </a:r>
          </a:p>
        </p:txBody>
      </p:sp>
      <p:sp>
        <p:nvSpPr>
          <p:cNvPr name="TextBox 11" id="11"/>
          <p:cNvSpPr txBox="true"/>
          <p:nvPr/>
        </p:nvSpPr>
        <p:spPr>
          <a:xfrm rot="0">
            <a:off x="361909" y="1048561"/>
            <a:ext cx="2790245" cy="485775"/>
          </a:xfrm>
          <a:prstGeom prst="rect">
            <a:avLst/>
          </a:prstGeom>
        </p:spPr>
        <p:txBody>
          <a:bodyPr anchor="t" rtlCol="false" tIns="0" lIns="0" bIns="0" rIns="0">
            <a:spAutoFit/>
          </a:bodyPr>
          <a:lstStyle/>
          <a:p>
            <a:pPr algn="ctr">
              <a:lnSpc>
                <a:spcPts val="3432"/>
              </a:lnSpc>
            </a:pPr>
            <a:r>
              <a:rPr lang="en-US" sz="2860" b="true">
                <a:solidFill>
                  <a:srgbClr val="FFFFFF"/>
                </a:solidFill>
                <a:latin typeface="Futura Bold"/>
                <a:ea typeface="Futura Bold"/>
                <a:cs typeface="Futura Bold"/>
                <a:sym typeface="Futura Bold"/>
              </a:rPr>
              <a:t>Time series</a:t>
            </a:r>
          </a:p>
        </p:txBody>
      </p:sp>
      <p:sp>
        <p:nvSpPr>
          <p:cNvPr name="TextBox 12" id="12"/>
          <p:cNvSpPr txBox="true"/>
          <p:nvPr/>
        </p:nvSpPr>
        <p:spPr>
          <a:xfrm rot="0">
            <a:off x="858265" y="2143936"/>
            <a:ext cx="3398778" cy="428625"/>
          </a:xfrm>
          <a:prstGeom prst="rect">
            <a:avLst/>
          </a:prstGeom>
        </p:spPr>
        <p:txBody>
          <a:bodyPr anchor="t" rtlCol="false" tIns="0" lIns="0" bIns="0" rIns="0">
            <a:spAutoFit/>
          </a:bodyPr>
          <a:lstStyle/>
          <a:p>
            <a:pPr algn="ctr">
              <a:lnSpc>
                <a:spcPts val="3072"/>
              </a:lnSpc>
            </a:pPr>
            <a:r>
              <a:rPr lang="en-US" sz="2560" b="true">
                <a:solidFill>
                  <a:srgbClr val="5755FE"/>
                </a:solidFill>
                <a:latin typeface="Futura Bold"/>
                <a:ea typeface="Futura Bold"/>
                <a:cs typeface="Futura Bold"/>
                <a:sym typeface="Futura Bold"/>
              </a:rPr>
              <a:t> Evaluation Metrics</a:t>
            </a:r>
          </a:p>
        </p:txBody>
      </p:sp>
      <p:sp>
        <p:nvSpPr>
          <p:cNvPr name="TextBox 13" id="13"/>
          <p:cNvSpPr txBox="true"/>
          <p:nvPr/>
        </p:nvSpPr>
        <p:spPr>
          <a:xfrm rot="0">
            <a:off x="12775321" y="2900438"/>
            <a:ext cx="5209002" cy="6848475"/>
          </a:xfrm>
          <a:prstGeom prst="rect">
            <a:avLst/>
          </a:prstGeom>
        </p:spPr>
        <p:txBody>
          <a:bodyPr anchor="t" rtlCol="false" tIns="0" lIns="0" bIns="0" rIns="0">
            <a:spAutoFit/>
          </a:bodyPr>
          <a:lstStyle/>
          <a:p>
            <a:pPr algn="ctr">
              <a:lnSpc>
                <a:spcPts val="2557"/>
              </a:lnSpc>
              <a:spcBef>
                <a:spcPct val="0"/>
              </a:spcBef>
            </a:pPr>
            <a:r>
              <a:rPr lang="en-US" b="true" sz="2131">
                <a:solidFill>
                  <a:srgbClr val="000000"/>
                </a:solidFill>
                <a:latin typeface="Futura Ultra-Bold"/>
                <a:ea typeface="Futura Ultra-Bold"/>
                <a:cs typeface="Futura Ultra-Bold"/>
                <a:sym typeface="Futura Ultra-Bold"/>
              </a:rPr>
              <a:t>The time series forecasting model demonstrated moderate accuracy in predicting fire counts but struggled with acres burned estimation. The MAE of 0.72 and RMSE of 1.91 for fire count predictions indicate relatively low error, though the MAPE of 61.65% for non-zero days suggests variability in predictions. For acres burned, the high MAE (3,077 acres) and RMSE (27,620 acres) highlight challenges in capturing extreme variations, with a MAPE of 85,900.99% suggesting significant errors on days with reported fires. These results indicate the need for feature engineering, external data sources (e.g., weather, wind speed), and model tuning to improve forecasting accuracy.</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4645278" y="1920870"/>
            <a:ext cx="8770685" cy="1702851"/>
            <a:chOff x="0" y="0"/>
            <a:chExt cx="12730812" cy="2471720"/>
          </a:xfrm>
        </p:grpSpPr>
        <p:sp>
          <p:nvSpPr>
            <p:cNvPr name="Freeform 9" id="9"/>
            <p:cNvSpPr/>
            <p:nvPr/>
          </p:nvSpPr>
          <p:spPr>
            <a:xfrm flipH="false" flipV="false" rot="0">
              <a:off x="0" y="0"/>
              <a:ext cx="12730734" cy="2471674"/>
            </a:xfrm>
            <a:custGeom>
              <a:avLst/>
              <a:gdLst/>
              <a:ahLst/>
              <a:cxnLst/>
              <a:rect r="r" b="b" t="t" l="l"/>
              <a:pathLst>
                <a:path h="2471674" w="12730734">
                  <a:moveTo>
                    <a:pt x="0" y="1235837"/>
                  </a:moveTo>
                  <a:cubicBezTo>
                    <a:pt x="0" y="553339"/>
                    <a:pt x="553339" y="0"/>
                    <a:pt x="1235837" y="0"/>
                  </a:cubicBezTo>
                  <a:lnTo>
                    <a:pt x="11494897" y="0"/>
                  </a:lnTo>
                  <a:cubicBezTo>
                    <a:pt x="12177395" y="0"/>
                    <a:pt x="12730734" y="553339"/>
                    <a:pt x="12730734" y="1235837"/>
                  </a:cubicBezTo>
                  <a:cubicBezTo>
                    <a:pt x="12730734" y="1918335"/>
                    <a:pt x="12177395" y="2471674"/>
                    <a:pt x="11494897" y="2471674"/>
                  </a:cubicBezTo>
                  <a:lnTo>
                    <a:pt x="1235837" y="2471674"/>
                  </a:lnTo>
                  <a:cubicBezTo>
                    <a:pt x="553339" y="2471674"/>
                    <a:pt x="0" y="1918462"/>
                    <a:pt x="0" y="1235837"/>
                  </a:cubicBezTo>
                  <a:close/>
                </a:path>
              </a:pathLst>
            </a:custGeom>
            <a:solidFill>
              <a:srgbClr val="5755FE"/>
            </a:solidFill>
          </p:spPr>
        </p:sp>
      </p:grpSp>
      <p:grpSp>
        <p:nvGrpSpPr>
          <p:cNvPr name="Group 10" id="10"/>
          <p:cNvGrpSpPr/>
          <p:nvPr/>
        </p:nvGrpSpPr>
        <p:grpSpPr>
          <a:xfrm rot="0">
            <a:off x="4791228" y="5921572"/>
            <a:ext cx="8540904" cy="1654176"/>
            <a:chOff x="0" y="0"/>
            <a:chExt cx="12730812" cy="2465664"/>
          </a:xfrm>
        </p:grpSpPr>
        <p:sp>
          <p:nvSpPr>
            <p:cNvPr name="Freeform 11" id="11"/>
            <p:cNvSpPr/>
            <p:nvPr/>
          </p:nvSpPr>
          <p:spPr>
            <a:xfrm flipH="false" flipV="false" rot="0">
              <a:off x="0" y="0"/>
              <a:ext cx="12730734" cy="2465705"/>
            </a:xfrm>
            <a:custGeom>
              <a:avLst/>
              <a:gdLst/>
              <a:ahLst/>
              <a:cxnLst/>
              <a:rect r="r" b="b" t="t" l="l"/>
              <a:pathLst>
                <a:path h="2465705" w="12730734">
                  <a:moveTo>
                    <a:pt x="0" y="1232789"/>
                  </a:moveTo>
                  <a:cubicBezTo>
                    <a:pt x="0" y="551942"/>
                    <a:pt x="551942" y="0"/>
                    <a:pt x="1232789" y="0"/>
                  </a:cubicBezTo>
                  <a:lnTo>
                    <a:pt x="11497945" y="0"/>
                  </a:lnTo>
                  <a:cubicBezTo>
                    <a:pt x="12178792" y="0"/>
                    <a:pt x="12730734" y="551942"/>
                    <a:pt x="12730734" y="1232789"/>
                  </a:cubicBezTo>
                  <a:cubicBezTo>
                    <a:pt x="12730734" y="1913636"/>
                    <a:pt x="12178792" y="2465578"/>
                    <a:pt x="11497945" y="2465578"/>
                  </a:cubicBezTo>
                  <a:lnTo>
                    <a:pt x="1232789" y="2465578"/>
                  </a:lnTo>
                  <a:cubicBezTo>
                    <a:pt x="551942" y="2465705"/>
                    <a:pt x="0" y="1913763"/>
                    <a:pt x="0" y="1232789"/>
                  </a:cubicBezTo>
                  <a:close/>
                </a:path>
              </a:pathLst>
            </a:custGeom>
            <a:solidFill>
              <a:srgbClr val="5755FE"/>
            </a:solidFill>
          </p:spPr>
        </p:sp>
      </p:grpSp>
      <p:sp>
        <p:nvSpPr>
          <p:cNvPr name="AutoShape 12" id="12"/>
          <p:cNvSpPr/>
          <p:nvPr/>
        </p:nvSpPr>
        <p:spPr>
          <a:xfrm flipV="true">
            <a:off x="3139375" y="2847765"/>
            <a:ext cx="1505902" cy="0"/>
          </a:xfrm>
          <a:prstGeom prst="line">
            <a:avLst/>
          </a:prstGeom>
          <a:ln cap="flat" w="38100">
            <a:solidFill>
              <a:srgbClr val="5755FE"/>
            </a:solidFill>
            <a:prstDash val="solid"/>
            <a:headEnd type="none" len="sm" w="sm"/>
            <a:tailEnd type="arrow" len="sm" w="med"/>
          </a:ln>
        </p:spPr>
      </p:sp>
      <p:sp>
        <p:nvSpPr>
          <p:cNvPr name="AutoShape 13" id="13"/>
          <p:cNvSpPr/>
          <p:nvPr/>
        </p:nvSpPr>
        <p:spPr>
          <a:xfrm flipV="true">
            <a:off x="3158425" y="6779008"/>
            <a:ext cx="1505902" cy="0"/>
          </a:xfrm>
          <a:prstGeom prst="line">
            <a:avLst/>
          </a:prstGeom>
          <a:ln cap="flat" w="38100">
            <a:solidFill>
              <a:srgbClr val="5755FE"/>
            </a:solidFill>
            <a:prstDash val="solid"/>
            <a:headEnd type="none" len="sm" w="sm"/>
            <a:tailEnd type="arrow" len="sm" w="med"/>
          </a:ln>
        </p:spPr>
      </p:sp>
      <p:sp>
        <p:nvSpPr>
          <p:cNvPr name="AutoShape 14" id="14"/>
          <p:cNvSpPr/>
          <p:nvPr/>
        </p:nvSpPr>
        <p:spPr>
          <a:xfrm flipV="true">
            <a:off x="3158425" y="2847765"/>
            <a:ext cx="0" cy="5981629"/>
          </a:xfrm>
          <a:prstGeom prst="line">
            <a:avLst/>
          </a:prstGeom>
          <a:ln cap="flat" w="38100">
            <a:solidFill>
              <a:srgbClr val="5755FE"/>
            </a:solidFill>
            <a:prstDash val="solid"/>
            <a:headEnd type="none" len="sm" w="sm"/>
            <a:tailEnd type="none" len="sm" w="sm"/>
          </a:ln>
        </p:spPr>
      </p:sp>
      <p:grpSp>
        <p:nvGrpSpPr>
          <p:cNvPr name="Group 15" id="15"/>
          <p:cNvGrpSpPr/>
          <p:nvPr/>
        </p:nvGrpSpPr>
        <p:grpSpPr>
          <a:xfrm rot="0">
            <a:off x="373233" y="4197447"/>
            <a:ext cx="2193321" cy="21933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80018" y="0"/>
                  </a:moveTo>
                  <a:lnTo>
                    <a:pt x="632782" y="0"/>
                  </a:lnTo>
                  <a:cubicBezTo>
                    <a:pt x="732203" y="0"/>
                    <a:pt x="812800" y="80597"/>
                    <a:pt x="812800" y="180018"/>
                  </a:cubicBezTo>
                  <a:lnTo>
                    <a:pt x="812800" y="632782"/>
                  </a:lnTo>
                  <a:cubicBezTo>
                    <a:pt x="812800" y="732203"/>
                    <a:pt x="732203" y="812800"/>
                    <a:pt x="632782" y="812800"/>
                  </a:cubicBezTo>
                  <a:lnTo>
                    <a:pt x="180018" y="812800"/>
                  </a:lnTo>
                  <a:cubicBezTo>
                    <a:pt x="80597" y="812800"/>
                    <a:pt x="0" y="732203"/>
                    <a:pt x="0" y="632782"/>
                  </a:cubicBezTo>
                  <a:lnTo>
                    <a:pt x="0" y="180018"/>
                  </a:lnTo>
                  <a:cubicBezTo>
                    <a:pt x="0" y="80597"/>
                    <a:pt x="80597" y="0"/>
                    <a:pt x="180018" y="0"/>
                  </a:cubicBezTo>
                  <a:close/>
                </a:path>
              </a:pathLst>
            </a:custGeom>
            <a:solidFill>
              <a:srgbClr val="5755FE"/>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FFF"/>
                  </a:solidFill>
                  <a:latin typeface="Canva Sans"/>
                  <a:ea typeface="Canva Sans"/>
                  <a:cs typeface="Canva Sans"/>
                  <a:sym typeface="Canva Sans"/>
                </a:rPr>
                <a:t>Future Works</a:t>
              </a:r>
            </a:p>
          </p:txBody>
        </p:sp>
      </p:grpSp>
      <p:sp>
        <p:nvSpPr>
          <p:cNvPr name="TextBox 18" id="18"/>
          <p:cNvSpPr txBox="true"/>
          <p:nvPr/>
        </p:nvSpPr>
        <p:spPr>
          <a:xfrm rot="0">
            <a:off x="1028700" y="650651"/>
            <a:ext cx="6375082"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Ultra-Bold"/>
                <a:ea typeface="Futura Ultra-Bold"/>
                <a:cs typeface="Futura Ultra-Bold"/>
                <a:sym typeface="Futura Ultra-Bold"/>
              </a:rPr>
              <a:t>Recommendations</a:t>
            </a:r>
          </a:p>
        </p:txBody>
      </p:sp>
      <p:sp>
        <p:nvSpPr>
          <p:cNvPr name="TextBox 19" id="19"/>
          <p:cNvSpPr txBox="true"/>
          <p:nvPr/>
        </p:nvSpPr>
        <p:spPr>
          <a:xfrm rot="0">
            <a:off x="8085752" y="650651"/>
            <a:ext cx="770386"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18</a:t>
            </a:r>
          </a:p>
        </p:txBody>
      </p:sp>
      <p:sp>
        <p:nvSpPr>
          <p:cNvPr name="TextBox 20" id="20"/>
          <p:cNvSpPr txBox="true"/>
          <p:nvPr/>
        </p:nvSpPr>
        <p:spPr>
          <a:xfrm rot="0">
            <a:off x="4926345" y="2287615"/>
            <a:ext cx="8208551" cy="1499619"/>
          </a:xfrm>
          <a:prstGeom prst="rect">
            <a:avLst/>
          </a:prstGeom>
        </p:spPr>
        <p:txBody>
          <a:bodyPr anchor="t" rtlCol="false" tIns="0" lIns="0" bIns="0" rIns="0">
            <a:spAutoFit/>
          </a:bodyPr>
          <a:lstStyle/>
          <a:p>
            <a:pPr algn="ctr">
              <a:lnSpc>
                <a:spcPts val="3968"/>
              </a:lnSpc>
            </a:pPr>
            <a:r>
              <a:rPr lang="en-US" sz="2204">
                <a:solidFill>
                  <a:srgbClr val="FFFFFF"/>
                </a:solidFill>
                <a:latin typeface="Futura"/>
                <a:ea typeface="Futura"/>
                <a:cs typeface="Futura"/>
                <a:sym typeface="Futura"/>
              </a:rPr>
              <a:t>Segmentation: Improve night-time detection using VIIRS Day/Night Band </a:t>
            </a:r>
          </a:p>
          <a:p>
            <a:pPr algn="ctr">
              <a:lnSpc>
                <a:spcPts val="3968"/>
              </a:lnSpc>
            </a:pPr>
          </a:p>
        </p:txBody>
      </p:sp>
      <p:sp>
        <p:nvSpPr>
          <p:cNvPr name="TextBox 21" id="21"/>
          <p:cNvSpPr txBox="true"/>
          <p:nvPr/>
        </p:nvSpPr>
        <p:spPr>
          <a:xfrm rot="0">
            <a:off x="4859389" y="6303163"/>
            <a:ext cx="7993497" cy="888549"/>
          </a:xfrm>
          <a:prstGeom prst="rect">
            <a:avLst/>
          </a:prstGeom>
        </p:spPr>
        <p:txBody>
          <a:bodyPr anchor="t" rtlCol="false" tIns="0" lIns="0" bIns="0" rIns="0">
            <a:spAutoFit/>
          </a:bodyPr>
          <a:lstStyle/>
          <a:p>
            <a:pPr algn="ctr">
              <a:lnSpc>
                <a:spcPts val="3542"/>
              </a:lnSpc>
            </a:pPr>
            <a:r>
              <a:rPr lang="en-US" sz="1967">
                <a:solidFill>
                  <a:srgbClr val="FFFFFF"/>
                </a:solidFill>
                <a:latin typeface="Futura"/>
                <a:ea typeface="Futura"/>
                <a:cs typeface="Futura"/>
                <a:sym typeface="Futura"/>
              </a:rPr>
              <a:t>Forecasting: Integrate CFSv2 weather forecasts and Palmer Drought Index </a:t>
            </a:r>
          </a:p>
        </p:txBody>
      </p:sp>
      <p:grpSp>
        <p:nvGrpSpPr>
          <p:cNvPr name="Group 22" id="22"/>
          <p:cNvGrpSpPr/>
          <p:nvPr/>
        </p:nvGrpSpPr>
        <p:grpSpPr>
          <a:xfrm rot="0">
            <a:off x="4791228" y="3882483"/>
            <a:ext cx="8540904" cy="1654176"/>
            <a:chOff x="0" y="0"/>
            <a:chExt cx="12730812" cy="2465664"/>
          </a:xfrm>
        </p:grpSpPr>
        <p:sp>
          <p:nvSpPr>
            <p:cNvPr name="Freeform 23" id="23"/>
            <p:cNvSpPr/>
            <p:nvPr/>
          </p:nvSpPr>
          <p:spPr>
            <a:xfrm flipH="false" flipV="false" rot="0">
              <a:off x="0" y="0"/>
              <a:ext cx="12730734" cy="2465705"/>
            </a:xfrm>
            <a:custGeom>
              <a:avLst/>
              <a:gdLst/>
              <a:ahLst/>
              <a:cxnLst/>
              <a:rect r="r" b="b" t="t" l="l"/>
              <a:pathLst>
                <a:path h="2465705" w="12730734">
                  <a:moveTo>
                    <a:pt x="0" y="1232789"/>
                  </a:moveTo>
                  <a:cubicBezTo>
                    <a:pt x="0" y="551942"/>
                    <a:pt x="551942" y="0"/>
                    <a:pt x="1232789" y="0"/>
                  </a:cubicBezTo>
                  <a:lnTo>
                    <a:pt x="11497945" y="0"/>
                  </a:lnTo>
                  <a:cubicBezTo>
                    <a:pt x="12178792" y="0"/>
                    <a:pt x="12730734" y="551942"/>
                    <a:pt x="12730734" y="1232789"/>
                  </a:cubicBezTo>
                  <a:cubicBezTo>
                    <a:pt x="12730734" y="1913636"/>
                    <a:pt x="12178792" y="2465578"/>
                    <a:pt x="11497945" y="2465578"/>
                  </a:cubicBezTo>
                  <a:lnTo>
                    <a:pt x="1232789" y="2465578"/>
                  </a:lnTo>
                  <a:cubicBezTo>
                    <a:pt x="551942" y="2465705"/>
                    <a:pt x="0" y="1913763"/>
                    <a:pt x="0" y="1232789"/>
                  </a:cubicBezTo>
                  <a:close/>
                </a:path>
              </a:pathLst>
            </a:custGeom>
            <a:solidFill>
              <a:srgbClr val="5755FE"/>
            </a:solidFill>
          </p:spPr>
        </p:sp>
      </p:grpSp>
      <p:sp>
        <p:nvSpPr>
          <p:cNvPr name="AutoShape 24" id="24"/>
          <p:cNvSpPr/>
          <p:nvPr/>
        </p:nvSpPr>
        <p:spPr>
          <a:xfrm flipV="true">
            <a:off x="3139375" y="4728621"/>
            <a:ext cx="1505902" cy="0"/>
          </a:xfrm>
          <a:prstGeom prst="line">
            <a:avLst/>
          </a:prstGeom>
          <a:ln cap="flat" w="38100">
            <a:solidFill>
              <a:srgbClr val="5755FE"/>
            </a:solidFill>
            <a:prstDash val="solid"/>
            <a:headEnd type="none" len="sm" w="sm"/>
            <a:tailEnd type="arrow" len="sm" w="med"/>
          </a:ln>
        </p:spPr>
      </p:sp>
      <p:grpSp>
        <p:nvGrpSpPr>
          <p:cNvPr name="Group 25" id="25"/>
          <p:cNvGrpSpPr/>
          <p:nvPr/>
        </p:nvGrpSpPr>
        <p:grpSpPr>
          <a:xfrm rot="0">
            <a:off x="4791228" y="7956748"/>
            <a:ext cx="8814640" cy="1707192"/>
            <a:chOff x="0" y="0"/>
            <a:chExt cx="12730812" cy="2465664"/>
          </a:xfrm>
        </p:grpSpPr>
        <p:sp>
          <p:nvSpPr>
            <p:cNvPr name="Freeform 26" id="26"/>
            <p:cNvSpPr/>
            <p:nvPr/>
          </p:nvSpPr>
          <p:spPr>
            <a:xfrm flipH="false" flipV="false" rot="0">
              <a:off x="0" y="0"/>
              <a:ext cx="12730734" cy="2465705"/>
            </a:xfrm>
            <a:custGeom>
              <a:avLst/>
              <a:gdLst/>
              <a:ahLst/>
              <a:cxnLst/>
              <a:rect r="r" b="b" t="t" l="l"/>
              <a:pathLst>
                <a:path h="2465705" w="12730734">
                  <a:moveTo>
                    <a:pt x="0" y="1232789"/>
                  </a:moveTo>
                  <a:cubicBezTo>
                    <a:pt x="0" y="551942"/>
                    <a:pt x="551942" y="0"/>
                    <a:pt x="1232789" y="0"/>
                  </a:cubicBezTo>
                  <a:lnTo>
                    <a:pt x="11497945" y="0"/>
                  </a:lnTo>
                  <a:cubicBezTo>
                    <a:pt x="12178792" y="0"/>
                    <a:pt x="12730734" y="551942"/>
                    <a:pt x="12730734" y="1232789"/>
                  </a:cubicBezTo>
                  <a:cubicBezTo>
                    <a:pt x="12730734" y="1913636"/>
                    <a:pt x="12178792" y="2465578"/>
                    <a:pt x="11497945" y="2465578"/>
                  </a:cubicBezTo>
                  <a:lnTo>
                    <a:pt x="1232789" y="2465578"/>
                  </a:lnTo>
                  <a:cubicBezTo>
                    <a:pt x="551942" y="2465705"/>
                    <a:pt x="0" y="1913763"/>
                    <a:pt x="0" y="1232789"/>
                  </a:cubicBezTo>
                  <a:close/>
                </a:path>
              </a:pathLst>
            </a:custGeom>
            <a:solidFill>
              <a:srgbClr val="5755FE"/>
            </a:solidFill>
          </p:spPr>
        </p:sp>
      </p:grpSp>
      <p:sp>
        <p:nvSpPr>
          <p:cNvPr name="AutoShape 27" id="27"/>
          <p:cNvSpPr/>
          <p:nvPr/>
        </p:nvSpPr>
        <p:spPr>
          <a:xfrm flipV="true">
            <a:off x="3158425" y="8829394"/>
            <a:ext cx="1505902" cy="0"/>
          </a:xfrm>
          <a:prstGeom prst="line">
            <a:avLst/>
          </a:prstGeom>
          <a:ln cap="flat" w="38100">
            <a:solidFill>
              <a:srgbClr val="5755FE"/>
            </a:solidFill>
            <a:prstDash val="solid"/>
            <a:headEnd type="none" len="sm" w="sm"/>
            <a:tailEnd type="arrow" len="sm" w="med"/>
          </a:ln>
        </p:spPr>
      </p:sp>
      <p:sp>
        <p:nvSpPr>
          <p:cNvPr name="TextBox 28" id="28"/>
          <p:cNvSpPr txBox="true"/>
          <p:nvPr/>
        </p:nvSpPr>
        <p:spPr>
          <a:xfrm rot="0">
            <a:off x="4926345" y="4263483"/>
            <a:ext cx="8208551" cy="1000900"/>
          </a:xfrm>
          <a:prstGeom prst="rect">
            <a:avLst/>
          </a:prstGeom>
        </p:spPr>
        <p:txBody>
          <a:bodyPr anchor="t" rtlCol="false" tIns="0" lIns="0" bIns="0" rIns="0">
            <a:spAutoFit/>
          </a:bodyPr>
          <a:lstStyle/>
          <a:p>
            <a:pPr algn="ctr">
              <a:lnSpc>
                <a:spcPts val="3968"/>
              </a:lnSpc>
            </a:pPr>
            <a:r>
              <a:rPr lang="en-US" sz="2204">
                <a:solidFill>
                  <a:srgbClr val="FFFFFF"/>
                </a:solidFill>
                <a:latin typeface="Futura"/>
                <a:ea typeface="Futura"/>
                <a:cs typeface="Futura"/>
                <a:sym typeface="Futura"/>
              </a:rPr>
              <a:t>Classification: Incorporate multi-temporal image stacks for fire progression context </a:t>
            </a:r>
          </a:p>
        </p:txBody>
      </p:sp>
      <p:sp>
        <p:nvSpPr>
          <p:cNvPr name="TextBox 29" id="29"/>
          <p:cNvSpPr txBox="true"/>
          <p:nvPr/>
        </p:nvSpPr>
        <p:spPr>
          <a:xfrm rot="0">
            <a:off x="5141399" y="8261548"/>
            <a:ext cx="7993497" cy="888549"/>
          </a:xfrm>
          <a:prstGeom prst="rect">
            <a:avLst/>
          </a:prstGeom>
        </p:spPr>
        <p:txBody>
          <a:bodyPr anchor="t" rtlCol="false" tIns="0" lIns="0" bIns="0" rIns="0">
            <a:spAutoFit/>
          </a:bodyPr>
          <a:lstStyle/>
          <a:p>
            <a:pPr algn="ctr">
              <a:lnSpc>
                <a:spcPts val="3542"/>
              </a:lnSpc>
            </a:pPr>
            <a:r>
              <a:rPr lang="en-US" sz="1967">
                <a:solidFill>
                  <a:srgbClr val="FFFFFF"/>
                </a:solidFill>
                <a:latin typeface="Futura"/>
                <a:ea typeface="Futura"/>
                <a:cs typeface="Futura"/>
                <a:sym typeface="Futura"/>
              </a:rPr>
              <a:t>With better performance and validation, deployment for real-time testing is adviced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54531"/>
            <a:ext cx="18288000" cy="5132469"/>
            <a:chOff x="0" y="0"/>
            <a:chExt cx="24384000" cy="6843292"/>
          </a:xfrm>
        </p:grpSpPr>
        <p:sp>
          <p:nvSpPr>
            <p:cNvPr name="Freeform 3" id="3"/>
            <p:cNvSpPr/>
            <p:nvPr/>
          </p:nvSpPr>
          <p:spPr>
            <a:xfrm flipH="false" flipV="false" rot="0">
              <a:off x="0" y="0"/>
              <a:ext cx="24384006" cy="6843313"/>
            </a:xfrm>
            <a:custGeom>
              <a:avLst/>
              <a:gdLst/>
              <a:ahLst/>
              <a:cxnLst/>
              <a:rect r="r" b="b" t="t" l="l"/>
              <a:pathLst>
                <a:path h="6843313" w="24384006">
                  <a:moveTo>
                    <a:pt x="0" y="0"/>
                  </a:moveTo>
                  <a:lnTo>
                    <a:pt x="24384006" y="0"/>
                  </a:lnTo>
                  <a:lnTo>
                    <a:pt x="24384006" y="6843313"/>
                  </a:lnTo>
                  <a:lnTo>
                    <a:pt x="0" y="6843313"/>
                  </a:lnTo>
                  <a:lnTo>
                    <a:pt x="0" y="0"/>
                  </a:lnTo>
                  <a:close/>
                </a:path>
              </a:pathLst>
            </a:custGeom>
            <a:solidFill>
              <a:srgbClr val="5755FE"/>
            </a:solidFill>
          </p:spPr>
        </p:sp>
      </p:grpSp>
      <p:sp>
        <p:nvSpPr>
          <p:cNvPr name="TextBox 4" id="4"/>
          <p:cNvSpPr txBox="true"/>
          <p:nvPr/>
        </p:nvSpPr>
        <p:spPr>
          <a:xfrm rot="0">
            <a:off x="1028700" y="3610197"/>
            <a:ext cx="8236043" cy="1552575"/>
          </a:xfrm>
          <a:prstGeom prst="rect">
            <a:avLst/>
          </a:prstGeom>
        </p:spPr>
        <p:txBody>
          <a:bodyPr anchor="t" rtlCol="false" tIns="0" lIns="0" bIns="0" rIns="0">
            <a:spAutoFit/>
          </a:bodyPr>
          <a:lstStyle/>
          <a:p>
            <a:pPr algn="l">
              <a:lnSpc>
                <a:spcPts val="10800"/>
              </a:lnSpc>
            </a:pPr>
            <a:r>
              <a:rPr lang="en-US" sz="9000">
                <a:solidFill>
                  <a:srgbClr val="000000"/>
                </a:solidFill>
                <a:latin typeface="Futura"/>
                <a:ea typeface="Futura"/>
                <a:cs typeface="Futura"/>
                <a:sym typeface="Futura"/>
              </a:rPr>
              <a:t>THANK</a:t>
            </a:r>
          </a:p>
        </p:txBody>
      </p:sp>
      <p:sp>
        <p:nvSpPr>
          <p:cNvPr name="TextBox 5" id="5"/>
          <p:cNvSpPr txBox="true"/>
          <p:nvPr/>
        </p:nvSpPr>
        <p:spPr>
          <a:xfrm rot="0">
            <a:off x="1028700" y="4981797"/>
            <a:ext cx="8236043" cy="1552575"/>
          </a:xfrm>
          <a:prstGeom prst="rect">
            <a:avLst/>
          </a:prstGeom>
        </p:spPr>
        <p:txBody>
          <a:bodyPr anchor="t" rtlCol="false" tIns="0" lIns="0" bIns="0" rIns="0">
            <a:spAutoFit/>
          </a:bodyPr>
          <a:lstStyle/>
          <a:p>
            <a:pPr algn="l">
              <a:lnSpc>
                <a:spcPts val="10800"/>
              </a:lnSpc>
            </a:pPr>
            <a:r>
              <a:rPr lang="en-US" b="true" sz="9000">
                <a:solidFill>
                  <a:srgbClr val="FFFFFF"/>
                </a:solidFill>
                <a:latin typeface="Futura Ultra-Bold"/>
                <a:ea typeface="Futura Ultra-Bold"/>
                <a:cs typeface="Futura Ultra-Bold"/>
                <a:sym typeface="Futura Ultra-Bold"/>
              </a:rPr>
              <a:t>YOU</a:t>
            </a:r>
          </a:p>
        </p:txBody>
      </p:sp>
      <p:grpSp>
        <p:nvGrpSpPr>
          <p:cNvPr name="Group 6" id="6"/>
          <p:cNvGrpSpPr/>
          <p:nvPr/>
        </p:nvGrpSpPr>
        <p:grpSpPr>
          <a:xfrm rot="-2699999">
            <a:off x="9860567" y="-2818322"/>
            <a:ext cx="4565743" cy="7536262"/>
            <a:chOff x="0" y="0"/>
            <a:chExt cx="4163738" cy="6872708"/>
          </a:xfrm>
        </p:grpSpPr>
        <p:sp>
          <p:nvSpPr>
            <p:cNvPr name="Freeform 7" id="7"/>
            <p:cNvSpPr/>
            <p:nvPr/>
          </p:nvSpPr>
          <p:spPr>
            <a:xfrm flipH="false" flipV="false" rot="0">
              <a:off x="0" y="0"/>
              <a:ext cx="4163695" cy="6872732"/>
            </a:xfrm>
            <a:custGeom>
              <a:avLst/>
              <a:gdLst/>
              <a:ahLst/>
              <a:cxnLst/>
              <a:rect r="r" b="b" t="t" l="l"/>
              <a:pathLst>
                <a:path h="6872732" w="4163695">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5755FE"/>
            </a:solidFill>
          </p:spPr>
        </p:sp>
      </p:grpSp>
      <p:grpSp>
        <p:nvGrpSpPr>
          <p:cNvPr name="Group 8" id="8"/>
          <p:cNvGrpSpPr/>
          <p:nvPr/>
        </p:nvGrpSpPr>
        <p:grpSpPr>
          <a:xfrm rot="-2699999">
            <a:off x="12094709" y="5591409"/>
            <a:ext cx="4580404" cy="7504006"/>
            <a:chOff x="0" y="0"/>
            <a:chExt cx="4177108" cy="6843292"/>
          </a:xfrm>
        </p:grpSpPr>
        <p:sp>
          <p:nvSpPr>
            <p:cNvPr name="Freeform 9" id="9"/>
            <p:cNvSpPr/>
            <p:nvPr/>
          </p:nvSpPr>
          <p:spPr>
            <a:xfrm flipH="false" flipV="false" rot="0">
              <a:off x="0" y="0"/>
              <a:ext cx="4177157" cy="6843268"/>
            </a:xfrm>
            <a:custGeom>
              <a:avLst/>
              <a:gdLst/>
              <a:ahLst/>
              <a:cxnLst/>
              <a:rect r="r" b="b" t="t" l="l"/>
              <a:pathLst>
                <a:path h="6843268" w="4177157">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sp>
      </p:grpSp>
      <p:grpSp>
        <p:nvGrpSpPr>
          <p:cNvPr name="Group 10" id="10"/>
          <p:cNvGrpSpPr/>
          <p:nvPr/>
        </p:nvGrpSpPr>
        <p:grpSpPr>
          <a:xfrm rot="0">
            <a:off x="9746131" y="1635611"/>
            <a:ext cx="7019788" cy="7015778"/>
            <a:chOff x="0" y="0"/>
            <a:chExt cx="9359718" cy="9354370"/>
          </a:xfrm>
        </p:grpSpPr>
        <p:sp>
          <p:nvSpPr>
            <p:cNvPr name="Freeform 11" id="11"/>
            <p:cNvSpPr/>
            <p:nvPr/>
          </p:nvSpPr>
          <p:spPr>
            <a:xfrm flipH="false" flipV="false" rot="0">
              <a:off x="0" y="0"/>
              <a:ext cx="9359773" cy="9354312"/>
            </a:xfrm>
            <a:custGeom>
              <a:avLst/>
              <a:gdLst/>
              <a:ahLst/>
              <a:cxnLst/>
              <a:rect r="r" b="b" t="t" l="l"/>
              <a:pathLst>
                <a:path h="9354312" w="9359773">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sp>
      </p:grpSp>
      <p:grpSp>
        <p:nvGrpSpPr>
          <p:cNvPr name="Group 12" id="12"/>
          <p:cNvGrpSpPr/>
          <p:nvPr/>
        </p:nvGrpSpPr>
        <p:grpSpPr>
          <a:xfrm rot="0">
            <a:off x="9987429" y="1873554"/>
            <a:ext cx="6537191" cy="6539891"/>
            <a:chOff x="0" y="0"/>
            <a:chExt cx="6476924" cy="6479600"/>
          </a:xfrm>
        </p:grpSpPr>
        <p:sp>
          <p:nvSpPr>
            <p:cNvPr name="Freeform 13" id="13"/>
            <p:cNvSpPr/>
            <p:nvPr/>
          </p:nvSpPr>
          <p:spPr>
            <a:xfrm flipH="false" flipV="false" rot="0">
              <a:off x="0" y="0"/>
              <a:ext cx="6477000" cy="6479540"/>
            </a:xfrm>
            <a:custGeom>
              <a:avLst/>
              <a:gdLst/>
              <a:ahLst/>
              <a:cxnLst/>
              <a:rect r="r" b="b" t="t" l="l"/>
              <a:pathLst>
                <a:path h="6479540" w="647700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2"/>
              <a:stretch>
                <a:fillRect l="-25029" t="0" r="-25029"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33152"/>
            <a:ext cx="14660662" cy="7829067"/>
            <a:chOff x="0" y="0"/>
            <a:chExt cx="20074059" cy="10719922"/>
          </a:xfrm>
        </p:grpSpPr>
        <p:sp>
          <p:nvSpPr>
            <p:cNvPr name="Freeform 3" id="3"/>
            <p:cNvSpPr/>
            <p:nvPr/>
          </p:nvSpPr>
          <p:spPr>
            <a:xfrm flipH="false" flipV="false" rot="0">
              <a:off x="0" y="0"/>
              <a:ext cx="20074105" cy="10719896"/>
            </a:xfrm>
            <a:custGeom>
              <a:avLst/>
              <a:gdLst/>
              <a:ahLst/>
              <a:cxnLst/>
              <a:rect r="r" b="b" t="t" l="l"/>
              <a:pathLst>
                <a:path h="10719896" w="20074105">
                  <a:moveTo>
                    <a:pt x="0" y="0"/>
                  </a:moveTo>
                  <a:lnTo>
                    <a:pt x="20074105" y="0"/>
                  </a:lnTo>
                  <a:lnTo>
                    <a:pt x="20074105" y="10719896"/>
                  </a:lnTo>
                  <a:lnTo>
                    <a:pt x="0" y="10719896"/>
                  </a:lnTo>
                  <a:close/>
                </a:path>
              </a:pathLst>
            </a:custGeom>
            <a:solidFill>
              <a:srgbClr val="5755FE"/>
            </a:solidFill>
          </p:spPr>
        </p:sp>
      </p:grpSp>
      <p:grpSp>
        <p:nvGrpSpPr>
          <p:cNvPr name="Group 4" id="4"/>
          <p:cNvGrpSpPr/>
          <p:nvPr/>
        </p:nvGrpSpPr>
        <p:grpSpPr>
          <a:xfrm rot="0">
            <a:off x="12851788" y="3872477"/>
            <a:ext cx="4407512" cy="44075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3012248" y="4026582"/>
            <a:ext cx="4086592" cy="4099302"/>
            <a:chOff x="0" y="0"/>
            <a:chExt cx="3440244" cy="3450944"/>
          </a:xfrm>
        </p:grpSpPr>
        <p:sp>
          <p:nvSpPr>
            <p:cNvPr name="Freeform 8" id="8"/>
            <p:cNvSpPr/>
            <p:nvPr/>
          </p:nvSpPr>
          <p:spPr>
            <a:xfrm flipH="false" flipV="false" rot="0">
              <a:off x="0" y="0"/>
              <a:ext cx="3440303" cy="3450971"/>
            </a:xfrm>
            <a:custGeom>
              <a:avLst/>
              <a:gdLst/>
              <a:ahLst/>
              <a:cxnLst/>
              <a:rect r="r" b="b" t="t" l="l"/>
              <a:pathLst>
                <a:path h="3450971" w="3440303">
                  <a:moveTo>
                    <a:pt x="0" y="1725422"/>
                  </a:moveTo>
                  <a:cubicBezTo>
                    <a:pt x="0" y="772541"/>
                    <a:pt x="770128" y="0"/>
                    <a:pt x="1720088" y="0"/>
                  </a:cubicBezTo>
                  <a:cubicBezTo>
                    <a:pt x="2670048" y="0"/>
                    <a:pt x="3440303" y="772541"/>
                    <a:pt x="3440303" y="1725422"/>
                  </a:cubicBezTo>
                  <a:cubicBezTo>
                    <a:pt x="3440303" y="2678303"/>
                    <a:pt x="2670175" y="3450971"/>
                    <a:pt x="1720088" y="3450971"/>
                  </a:cubicBezTo>
                  <a:cubicBezTo>
                    <a:pt x="770001" y="3450971"/>
                    <a:pt x="0" y="2678430"/>
                    <a:pt x="0" y="1725422"/>
                  </a:cubicBezTo>
                  <a:close/>
                </a:path>
              </a:pathLst>
            </a:custGeom>
            <a:blipFill>
              <a:blip r:embed="rId2"/>
              <a:stretch>
                <a:fillRect l="-39272" t="0" r="-39272" b="0"/>
              </a:stretch>
            </a:blipFill>
          </p:spPr>
        </p:sp>
      </p:grpSp>
      <p:grpSp>
        <p:nvGrpSpPr>
          <p:cNvPr name="Group 9" id="9"/>
          <p:cNvGrpSpPr/>
          <p:nvPr/>
        </p:nvGrpSpPr>
        <p:grpSpPr>
          <a:xfrm rot="0">
            <a:off x="0" y="375066"/>
            <a:ext cx="8514087" cy="1347868"/>
            <a:chOff x="0" y="0"/>
            <a:chExt cx="11352116" cy="1797157"/>
          </a:xfrm>
        </p:grpSpPr>
        <p:sp>
          <p:nvSpPr>
            <p:cNvPr name="Freeform 10" id="10"/>
            <p:cNvSpPr/>
            <p:nvPr/>
          </p:nvSpPr>
          <p:spPr>
            <a:xfrm flipH="false" flipV="false" rot="0">
              <a:off x="0" y="0"/>
              <a:ext cx="11352149" cy="1797212"/>
            </a:xfrm>
            <a:custGeom>
              <a:avLst/>
              <a:gdLst/>
              <a:ahLst/>
              <a:cxnLst/>
              <a:rect r="r" b="b" t="t" l="l"/>
              <a:pathLst>
                <a:path h="1797212" w="11352149">
                  <a:moveTo>
                    <a:pt x="0" y="0"/>
                  </a:moveTo>
                  <a:lnTo>
                    <a:pt x="11352149" y="0"/>
                  </a:lnTo>
                  <a:lnTo>
                    <a:pt x="11352149" y="1797212"/>
                  </a:lnTo>
                  <a:lnTo>
                    <a:pt x="0" y="1797212"/>
                  </a:lnTo>
                  <a:close/>
                </a:path>
              </a:pathLst>
            </a:custGeom>
            <a:solidFill>
              <a:srgbClr val="5755FE"/>
            </a:solidFill>
          </p:spPr>
        </p:sp>
      </p:grpSp>
      <p:grpSp>
        <p:nvGrpSpPr>
          <p:cNvPr name="Group 11" id="11"/>
          <p:cNvGrpSpPr/>
          <p:nvPr/>
        </p:nvGrpSpPr>
        <p:grpSpPr>
          <a:xfrm rot="0">
            <a:off x="7897504" y="476438"/>
            <a:ext cx="1246496" cy="1246496"/>
            <a:chOff x="0" y="0"/>
            <a:chExt cx="1661994" cy="1661994"/>
          </a:xfrm>
        </p:grpSpPr>
        <p:sp>
          <p:nvSpPr>
            <p:cNvPr name="Freeform 12" id="12"/>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13" id="13"/>
          <p:cNvGrpSpPr/>
          <p:nvPr/>
        </p:nvGrpSpPr>
        <p:grpSpPr>
          <a:xfrm rot="0">
            <a:off x="7979826" y="457388"/>
            <a:ext cx="1081854" cy="1081851"/>
            <a:chOff x="0" y="0"/>
            <a:chExt cx="1442472" cy="1442468"/>
          </a:xfrm>
        </p:grpSpPr>
        <p:sp>
          <p:nvSpPr>
            <p:cNvPr name="Freeform 14" id="14"/>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TextBox 15" id="15"/>
          <p:cNvSpPr txBox="true"/>
          <p:nvPr/>
        </p:nvSpPr>
        <p:spPr>
          <a:xfrm rot="0">
            <a:off x="474194" y="2265020"/>
            <a:ext cx="12538055" cy="7679835"/>
          </a:xfrm>
          <a:prstGeom prst="rect">
            <a:avLst/>
          </a:prstGeom>
        </p:spPr>
        <p:txBody>
          <a:bodyPr anchor="t" rtlCol="false" tIns="0" lIns="0" bIns="0" rIns="0">
            <a:spAutoFit/>
          </a:bodyPr>
          <a:lstStyle/>
          <a:p>
            <a:pPr algn="l">
              <a:lnSpc>
                <a:spcPts val="4661"/>
              </a:lnSpc>
            </a:pPr>
            <a:r>
              <a:rPr lang="en-US" sz="2589">
                <a:solidFill>
                  <a:srgbClr val="FFFFFF"/>
                </a:solidFill>
                <a:latin typeface="Futura"/>
                <a:ea typeface="Futura"/>
                <a:cs typeface="Futura"/>
                <a:sym typeface="Futura"/>
              </a:rPr>
              <a:t>•Climate change has driven a concerning rise in the frequency and severity of wildfires, resulting in irreversible ecological harm and annual economic losses surpassing billions of dollars. Conventional detection approaches—such as ground-based sensors and manual patrols—struggle with scalability and real-time monitoring limitations. </a:t>
            </a:r>
          </a:p>
          <a:p>
            <a:pPr algn="l">
              <a:lnSpc>
                <a:spcPts val="4661"/>
              </a:lnSpc>
            </a:pPr>
            <a:r>
              <a:rPr lang="en-US" sz="2589">
                <a:solidFill>
                  <a:srgbClr val="FFFFFF"/>
                </a:solidFill>
                <a:latin typeface="Futura"/>
                <a:ea typeface="Futura"/>
                <a:cs typeface="Futura"/>
                <a:sym typeface="Futura"/>
              </a:rPr>
              <a:t>•Satellite remote sensing, leveraging platforms like Moderate Resolution Imaging Spectroradiometer (MODIS) and Sentinel-2, provides a promising alternative by delivering high-resolution thermal and optical imagery for fire surveillance. Breakthroughs in deep learning, including convolutional neural networks (CNNs) and image segmentation models, highlight transformative potential for automating wildfire detection systems. Despite progress, critical challenges remain: the scarcity of real-time detection frameworks, underutilized fusion of multimodal data sources, and gaps in adapting models to diverse geographic regions</a:t>
            </a:r>
          </a:p>
        </p:txBody>
      </p:sp>
      <p:sp>
        <p:nvSpPr>
          <p:cNvPr name="TextBox 16" id="16"/>
          <p:cNvSpPr txBox="true"/>
          <p:nvPr/>
        </p:nvSpPr>
        <p:spPr>
          <a:xfrm rot="0">
            <a:off x="8260235" y="752024"/>
            <a:ext cx="521037"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3</a:t>
            </a:r>
          </a:p>
        </p:txBody>
      </p:sp>
      <p:sp>
        <p:nvSpPr>
          <p:cNvPr name="TextBox 17" id="17"/>
          <p:cNvSpPr txBox="true"/>
          <p:nvPr/>
        </p:nvSpPr>
        <p:spPr>
          <a:xfrm rot="0">
            <a:off x="1028700" y="612551"/>
            <a:ext cx="6499072" cy="1000125"/>
          </a:xfrm>
          <a:prstGeom prst="rect">
            <a:avLst/>
          </a:prstGeom>
        </p:spPr>
        <p:txBody>
          <a:bodyPr anchor="t" rtlCol="false" tIns="0" lIns="0" bIns="0" rIns="0">
            <a:spAutoFit/>
          </a:bodyPr>
          <a:lstStyle/>
          <a:p>
            <a:pPr algn="l">
              <a:lnSpc>
                <a:spcPts val="7043"/>
              </a:lnSpc>
            </a:pPr>
            <a:r>
              <a:rPr lang="en-US" sz="5869" b="true">
                <a:solidFill>
                  <a:srgbClr val="FFFFFF"/>
                </a:solidFill>
                <a:latin typeface="Futura Bold"/>
                <a:ea typeface="Futura Bold"/>
                <a:cs typeface="Futura Bold"/>
                <a:sym typeface="Futura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2211" y="2602532"/>
            <a:ext cx="5625908" cy="6356958"/>
          </a:xfrm>
          <a:custGeom>
            <a:avLst/>
            <a:gdLst/>
            <a:ahLst/>
            <a:cxnLst/>
            <a:rect r="r" b="b" t="t" l="l"/>
            <a:pathLst>
              <a:path h="6356958" w="5625908">
                <a:moveTo>
                  <a:pt x="0" y="0"/>
                </a:moveTo>
                <a:lnTo>
                  <a:pt x="5625908" y="0"/>
                </a:lnTo>
                <a:lnTo>
                  <a:pt x="5625908"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6331046" y="2602532"/>
            <a:ext cx="5625908" cy="6356958"/>
          </a:xfrm>
          <a:custGeom>
            <a:avLst/>
            <a:gdLst/>
            <a:ahLst/>
            <a:cxnLst/>
            <a:rect r="r" b="b" t="t" l="l"/>
            <a:pathLst>
              <a:path h="6356958" w="5625908">
                <a:moveTo>
                  <a:pt x="0" y="0"/>
                </a:moveTo>
                <a:lnTo>
                  <a:pt x="5625908" y="0"/>
                </a:lnTo>
                <a:lnTo>
                  <a:pt x="5625908" y="6356958"/>
                </a:lnTo>
                <a:lnTo>
                  <a:pt x="0" y="6356958"/>
                </a:lnTo>
                <a:lnTo>
                  <a:pt x="0" y="0"/>
                </a:lnTo>
                <a:close/>
              </a:path>
            </a:pathLst>
          </a:custGeom>
          <a:blipFill>
            <a:blip r:embed="rId2"/>
            <a:stretch>
              <a:fillRect l="0" t="0" r="0" b="0"/>
            </a:stretch>
          </a:blipFill>
        </p:spPr>
      </p:sp>
      <p:sp>
        <p:nvSpPr>
          <p:cNvPr name="Freeform 4" id="4"/>
          <p:cNvSpPr/>
          <p:nvPr/>
        </p:nvSpPr>
        <p:spPr>
          <a:xfrm flipH="false" flipV="false" rot="0">
            <a:off x="12299854" y="2602532"/>
            <a:ext cx="5625908" cy="6356958"/>
          </a:xfrm>
          <a:custGeom>
            <a:avLst/>
            <a:gdLst/>
            <a:ahLst/>
            <a:cxnLst/>
            <a:rect r="r" b="b" t="t" l="l"/>
            <a:pathLst>
              <a:path h="6356958" w="5625908">
                <a:moveTo>
                  <a:pt x="0" y="0"/>
                </a:moveTo>
                <a:lnTo>
                  <a:pt x="5625908" y="0"/>
                </a:lnTo>
                <a:lnTo>
                  <a:pt x="5625908" y="6356958"/>
                </a:lnTo>
                <a:lnTo>
                  <a:pt x="0" y="6356958"/>
                </a:lnTo>
                <a:lnTo>
                  <a:pt x="0" y="0"/>
                </a:lnTo>
                <a:close/>
              </a:path>
            </a:pathLst>
          </a:custGeom>
          <a:blipFill>
            <a:blip r:embed="rId2"/>
            <a:stretch>
              <a:fillRect l="0" t="0" r="0" b="0"/>
            </a:stretch>
          </a:blipFill>
        </p:spPr>
      </p:sp>
      <p:grpSp>
        <p:nvGrpSpPr>
          <p:cNvPr name="Group 5" id="5"/>
          <p:cNvGrpSpPr/>
          <p:nvPr/>
        </p:nvGrpSpPr>
        <p:grpSpPr>
          <a:xfrm rot="0">
            <a:off x="0" y="375066"/>
            <a:ext cx="8514087" cy="1347868"/>
            <a:chOff x="0" y="0"/>
            <a:chExt cx="11352116" cy="1797157"/>
          </a:xfrm>
        </p:grpSpPr>
        <p:sp>
          <p:nvSpPr>
            <p:cNvPr name="Freeform 6" id="6"/>
            <p:cNvSpPr/>
            <p:nvPr/>
          </p:nvSpPr>
          <p:spPr>
            <a:xfrm flipH="false" flipV="false" rot="0">
              <a:off x="0" y="0"/>
              <a:ext cx="11352149" cy="1797212"/>
            </a:xfrm>
            <a:custGeom>
              <a:avLst/>
              <a:gdLst/>
              <a:ahLst/>
              <a:cxnLst/>
              <a:rect r="r" b="b" t="t" l="l"/>
              <a:pathLst>
                <a:path h="1797212" w="11352149">
                  <a:moveTo>
                    <a:pt x="0" y="0"/>
                  </a:moveTo>
                  <a:lnTo>
                    <a:pt x="11352149" y="0"/>
                  </a:lnTo>
                  <a:lnTo>
                    <a:pt x="11352149" y="1797212"/>
                  </a:lnTo>
                  <a:lnTo>
                    <a:pt x="0" y="1797212"/>
                  </a:lnTo>
                  <a:close/>
                </a:path>
              </a:pathLst>
            </a:custGeom>
            <a:solidFill>
              <a:srgbClr val="5755FE"/>
            </a:solidFill>
          </p:spPr>
        </p:sp>
      </p:grpSp>
      <p:grpSp>
        <p:nvGrpSpPr>
          <p:cNvPr name="Group 7" id="7"/>
          <p:cNvGrpSpPr/>
          <p:nvPr/>
        </p:nvGrpSpPr>
        <p:grpSpPr>
          <a:xfrm rot="0">
            <a:off x="7897504" y="476438"/>
            <a:ext cx="1246496" cy="1246496"/>
            <a:chOff x="0" y="0"/>
            <a:chExt cx="1661994" cy="1661994"/>
          </a:xfrm>
        </p:grpSpPr>
        <p:sp>
          <p:nvSpPr>
            <p:cNvPr name="Freeform 8" id="8"/>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9" id="9"/>
          <p:cNvGrpSpPr/>
          <p:nvPr/>
        </p:nvGrpSpPr>
        <p:grpSpPr>
          <a:xfrm rot="0">
            <a:off x="7979826" y="457388"/>
            <a:ext cx="1081854" cy="1081851"/>
            <a:chOff x="0" y="0"/>
            <a:chExt cx="1442472" cy="1442468"/>
          </a:xfrm>
        </p:grpSpPr>
        <p:sp>
          <p:nvSpPr>
            <p:cNvPr name="Freeform 10" id="10"/>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Freeform 11" id="11"/>
          <p:cNvSpPr/>
          <p:nvPr/>
        </p:nvSpPr>
        <p:spPr>
          <a:xfrm flipH="false" flipV="false" rot="0">
            <a:off x="2336897" y="3191733"/>
            <a:ext cx="1679574" cy="1679574"/>
          </a:xfrm>
          <a:custGeom>
            <a:avLst/>
            <a:gdLst/>
            <a:ahLst/>
            <a:cxnLst/>
            <a:rect r="r" b="b" t="t" l="l"/>
            <a:pathLst>
              <a:path h="1679574" w="1679574">
                <a:moveTo>
                  <a:pt x="0" y="0"/>
                </a:moveTo>
                <a:lnTo>
                  <a:pt x="1679574" y="0"/>
                </a:lnTo>
                <a:lnTo>
                  <a:pt x="1679574" y="1679573"/>
                </a:lnTo>
                <a:lnTo>
                  <a:pt x="0" y="1679573"/>
                </a:lnTo>
                <a:lnTo>
                  <a:pt x="0" y="0"/>
                </a:lnTo>
                <a:close/>
              </a:path>
            </a:pathLst>
          </a:custGeom>
          <a:blipFill>
            <a:blip r:embed="rId3"/>
            <a:stretch>
              <a:fillRect l="0" t="0" r="0" b="0"/>
            </a:stretch>
          </a:blipFill>
        </p:spPr>
      </p:sp>
      <p:sp>
        <p:nvSpPr>
          <p:cNvPr name="Freeform 12" id="12"/>
          <p:cNvSpPr/>
          <p:nvPr/>
        </p:nvSpPr>
        <p:spPr>
          <a:xfrm flipH="false" flipV="false" rot="0">
            <a:off x="8305732" y="3191733"/>
            <a:ext cx="1676535" cy="1676535"/>
          </a:xfrm>
          <a:custGeom>
            <a:avLst/>
            <a:gdLst/>
            <a:ahLst/>
            <a:cxnLst/>
            <a:rect r="r" b="b" t="t" l="l"/>
            <a:pathLst>
              <a:path h="1676535" w="1676535">
                <a:moveTo>
                  <a:pt x="0" y="0"/>
                </a:moveTo>
                <a:lnTo>
                  <a:pt x="1676536" y="0"/>
                </a:lnTo>
                <a:lnTo>
                  <a:pt x="1676536" y="1676535"/>
                </a:lnTo>
                <a:lnTo>
                  <a:pt x="0" y="1676535"/>
                </a:lnTo>
                <a:lnTo>
                  <a:pt x="0" y="0"/>
                </a:lnTo>
                <a:close/>
              </a:path>
            </a:pathLst>
          </a:custGeom>
          <a:blipFill>
            <a:blip r:embed="rId4"/>
            <a:stretch>
              <a:fillRect l="0" t="0" r="0" b="0"/>
            </a:stretch>
          </a:blipFill>
        </p:spPr>
      </p:sp>
      <p:sp>
        <p:nvSpPr>
          <p:cNvPr name="Freeform 13" id="13"/>
          <p:cNvSpPr/>
          <p:nvPr/>
        </p:nvSpPr>
        <p:spPr>
          <a:xfrm flipH="false" flipV="false" rot="0">
            <a:off x="14271529" y="3191733"/>
            <a:ext cx="1676535" cy="1676535"/>
          </a:xfrm>
          <a:custGeom>
            <a:avLst/>
            <a:gdLst/>
            <a:ahLst/>
            <a:cxnLst/>
            <a:rect r="r" b="b" t="t" l="l"/>
            <a:pathLst>
              <a:path h="1676535" w="1676535">
                <a:moveTo>
                  <a:pt x="0" y="0"/>
                </a:moveTo>
                <a:lnTo>
                  <a:pt x="1676535" y="0"/>
                </a:lnTo>
                <a:lnTo>
                  <a:pt x="1676535" y="1676535"/>
                </a:lnTo>
                <a:lnTo>
                  <a:pt x="0" y="1676535"/>
                </a:lnTo>
                <a:lnTo>
                  <a:pt x="0" y="0"/>
                </a:lnTo>
                <a:close/>
              </a:path>
            </a:pathLst>
          </a:custGeom>
          <a:blipFill>
            <a:blip r:embed="rId5"/>
            <a:stretch>
              <a:fillRect l="0" t="0" r="0" b="0"/>
            </a:stretch>
          </a:blipFill>
        </p:spPr>
      </p:sp>
      <p:sp>
        <p:nvSpPr>
          <p:cNvPr name="TextBox 14" id="14"/>
          <p:cNvSpPr txBox="true"/>
          <p:nvPr/>
        </p:nvSpPr>
        <p:spPr>
          <a:xfrm rot="0">
            <a:off x="8260235" y="752024"/>
            <a:ext cx="521037"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3</a:t>
            </a:r>
          </a:p>
        </p:txBody>
      </p:sp>
      <p:sp>
        <p:nvSpPr>
          <p:cNvPr name="TextBox 15" id="15"/>
          <p:cNvSpPr txBox="true"/>
          <p:nvPr/>
        </p:nvSpPr>
        <p:spPr>
          <a:xfrm rot="0">
            <a:off x="1028700" y="612551"/>
            <a:ext cx="6499072" cy="1000125"/>
          </a:xfrm>
          <a:prstGeom prst="rect">
            <a:avLst/>
          </a:prstGeom>
        </p:spPr>
        <p:txBody>
          <a:bodyPr anchor="t" rtlCol="false" tIns="0" lIns="0" bIns="0" rIns="0">
            <a:spAutoFit/>
          </a:bodyPr>
          <a:lstStyle/>
          <a:p>
            <a:pPr algn="l">
              <a:lnSpc>
                <a:spcPts val="7043"/>
              </a:lnSpc>
            </a:pPr>
            <a:r>
              <a:rPr lang="en-US" sz="5869" b="true">
                <a:solidFill>
                  <a:srgbClr val="FFFFFF"/>
                </a:solidFill>
                <a:latin typeface="Futura Bold"/>
                <a:ea typeface="Futura Bold"/>
                <a:cs typeface="Futura Bold"/>
                <a:sym typeface="Futura Bold"/>
              </a:rPr>
              <a:t>Objectives</a:t>
            </a:r>
          </a:p>
        </p:txBody>
      </p:sp>
      <p:sp>
        <p:nvSpPr>
          <p:cNvPr name="TextBox 16" id="16"/>
          <p:cNvSpPr txBox="true"/>
          <p:nvPr/>
        </p:nvSpPr>
        <p:spPr>
          <a:xfrm rot="0">
            <a:off x="362211" y="5161886"/>
            <a:ext cx="5625908"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Futura Ultra-Bold"/>
                <a:ea typeface="Futura Ultra-Bold"/>
                <a:cs typeface="Futura Ultra-Bold"/>
                <a:sym typeface="Futura Ultra-Bold"/>
              </a:rPr>
              <a:t>Data Collection</a:t>
            </a:r>
          </a:p>
        </p:txBody>
      </p:sp>
      <p:sp>
        <p:nvSpPr>
          <p:cNvPr name="TextBox 17" id="17"/>
          <p:cNvSpPr txBox="true"/>
          <p:nvPr/>
        </p:nvSpPr>
        <p:spPr>
          <a:xfrm rot="0">
            <a:off x="1244519" y="6104861"/>
            <a:ext cx="4261193" cy="1495425"/>
          </a:xfrm>
          <a:prstGeom prst="rect">
            <a:avLst/>
          </a:prstGeom>
        </p:spPr>
        <p:txBody>
          <a:bodyPr anchor="t" rtlCol="false" tIns="0" lIns="0" bIns="0" rIns="0">
            <a:spAutoFit/>
          </a:bodyPr>
          <a:lstStyle/>
          <a:p>
            <a:pPr algn="ctr">
              <a:lnSpc>
                <a:spcPts val="2913"/>
              </a:lnSpc>
              <a:spcBef>
                <a:spcPct val="0"/>
              </a:spcBef>
            </a:pPr>
            <a:r>
              <a:rPr lang="en-US" sz="2427">
                <a:solidFill>
                  <a:srgbClr val="FFFFFF"/>
                </a:solidFill>
                <a:latin typeface="Futura"/>
                <a:ea typeface="Futura"/>
                <a:cs typeface="Futura"/>
                <a:sym typeface="Futura"/>
              </a:rPr>
              <a:t>Use FIRMS Data from NASA to access, download and process satellite images and CAL Fire historical data</a:t>
            </a:r>
          </a:p>
        </p:txBody>
      </p:sp>
      <p:sp>
        <p:nvSpPr>
          <p:cNvPr name="TextBox 18" id="18"/>
          <p:cNvSpPr txBox="true"/>
          <p:nvPr/>
        </p:nvSpPr>
        <p:spPr>
          <a:xfrm rot="0">
            <a:off x="6331046" y="4890424"/>
            <a:ext cx="5625908" cy="1162050"/>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Futura Ultra-Bold"/>
                <a:ea typeface="Futura Ultra-Bold"/>
                <a:cs typeface="Futura Ultra-Bold"/>
                <a:sym typeface="Futura Ultra-Bold"/>
              </a:rPr>
              <a:t>Classification and Segmentation</a:t>
            </a:r>
          </a:p>
        </p:txBody>
      </p:sp>
      <p:sp>
        <p:nvSpPr>
          <p:cNvPr name="TextBox 19" id="19"/>
          <p:cNvSpPr txBox="true"/>
          <p:nvPr/>
        </p:nvSpPr>
        <p:spPr>
          <a:xfrm rot="0">
            <a:off x="7227577" y="6219161"/>
            <a:ext cx="3832846" cy="1019175"/>
          </a:xfrm>
          <a:prstGeom prst="rect">
            <a:avLst/>
          </a:prstGeom>
        </p:spPr>
        <p:txBody>
          <a:bodyPr anchor="t" rtlCol="false" tIns="0" lIns="0" bIns="0" rIns="0">
            <a:spAutoFit/>
          </a:bodyPr>
          <a:lstStyle/>
          <a:p>
            <a:pPr algn="ctr">
              <a:lnSpc>
                <a:spcPts val="2589"/>
              </a:lnSpc>
              <a:spcBef>
                <a:spcPct val="0"/>
              </a:spcBef>
            </a:pPr>
            <a:r>
              <a:rPr lang="en-US" sz="2157">
                <a:solidFill>
                  <a:srgbClr val="FFFFFF"/>
                </a:solidFill>
                <a:latin typeface="Futura"/>
                <a:ea typeface="Futura"/>
                <a:cs typeface="Futura"/>
                <a:sym typeface="Futura"/>
              </a:rPr>
              <a:t>Train CNNs (MobileNetV2) and U-net for image classification/segmentation.</a:t>
            </a:r>
          </a:p>
        </p:txBody>
      </p:sp>
      <p:sp>
        <p:nvSpPr>
          <p:cNvPr name="TextBox 20" id="20"/>
          <p:cNvSpPr txBox="true"/>
          <p:nvPr/>
        </p:nvSpPr>
        <p:spPr>
          <a:xfrm rot="0">
            <a:off x="12949541" y="5067300"/>
            <a:ext cx="4326533" cy="619125"/>
          </a:xfrm>
          <a:prstGeom prst="rect">
            <a:avLst/>
          </a:prstGeom>
        </p:spPr>
        <p:txBody>
          <a:bodyPr anchor="t" rtlCol="false" tIns="0" lIns="0" bIns="0" rIns="0">
            <a:spAutoFit/>
          </a:bodyPr>
          <a:lstStyle/>
          <a:p>
            <a:pPr algn="ctr">
              <a:lnSpc>
                <a:spcPts val="4320"/>
              </a:lnSpc>
              <a:spcBef>
                <a:spcPct val="0"/>
              </a:spcBef>
            </a:pPr>
            <a:r>
              <a:rPr lang="en-US" b="true" sz="3600">
                <a:solidFill>
                  <a:srgbClr val="FFFFFF"/>
                </a:solidFill>
                <a:latin typeface="Futura Ultra-Bold"/>
                <a:ea typeface="Futura Ultra-Bold"/>
                <a:cs typeface="Futura Ultra-Bold"/>
                <a:sym typeface="Futura Ultra-Bold"/>
              </a:rPr>
              <a:t>Time Series Model</a:t>
            </a:r>
          </a:p>
        </p:txBody>
      </p:sp>
      <p:sp>
        <p:nvSpPr>
          <p:cNvPr name="TextBox 21" id="21"/>
          <p:cNvSpPr txBox="true"/>
          <p:nvPr/>
        </p:nvSpPr>
        <p:spPr>
          <a:xfrm rot="0">
            <a:off x="13255087" y="5905500"/>
            <a:ext cx="3715442" cy="1314450"/>
          </a:xfrm>
          <a:prstGeom prst="rect">
            <a:avLst/>
          </a:prstGeom>
        </p:spPr>
        <p:txBody>
          <a:bodyPr anchor="t" rtlCol="false" tIns="0" lIns="0" bIns="0" rIns="0">
            <a:spAutoFit/>
          </a:bodyPr>
          <a:lstStyle/>
          <a:p>
            <a:pPr algn="ctr">
              <a:lnSpc>
                <a:spcPts val="3360"/>
              </a:lnSpc>
              <a:spcBef>
                <a:spcPct val="0"/>
              </a:spcBef>
            </a:pPr>
            <a:r>
              <a:rPr lang="en-US" sz="2800">
                <a:solidFill>
                  <a:srgbClr val="FFFFFF"/>
                </a:solidFill>
                <a:latin typeface="Futura"/>
                <a:ea typeface="Futura"/>
                <a:cs typeface="Futura"/>
                <a:sym typeface="Futura"/>
              </a:rPr>
              <a:t>Develope Time-Series Model For Predicting Fire Spread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276352"/>
            <a:ext cx="15055544" cy="5599761"/>
            <a:chOff x="0" y="0"/>
            <a:chExt cx="20074059" cy="7466348"/>
          </a:xfrm>
        </p:grpSpPr>
        <p:sp>
          <p:nvSpPr>
            <p:cNvPr name="Freeform 3" id="3"/>
            <p:cNvSpPr/>
            <p:nvPr/>
          </p:nvSpPr>
          <p:spPr>
            <a:xfrm flipH="false" flipV="false" rot="0">
              <a:off x="0" y="0"/>
              <a:ext cx="20074105" cy="7466330"/>
            </a:xfrm>
            <a:custGeom>
              <a:avLst/>
              <a:gdLst/>
              <a:ahLst/>
              <a:cxnLst/>
              <a:rect r="r" b="b" t="t" l="l"/>
              <a:pathLst>
                <a:path h="7466330" w="20074105">
                  <a:moveTo>
                    <a:pt x="0" y="0"/>
                  </a:moveTo>
                  <a:lnTo>
                    <a:pt x="20074105" y="0"/>
                  </a:lnTo>
                  <a:lnTo>
                    <a:pt x="20074105" y="7466330"/>
                  </a:lnTo>
                  <a:lnTo>
                    <a:pt x="0" y="7466330"/>
                  </a:lnTo>
                  <a:close/>
                </a:path>
              </a:pathLst>
            </a:custGeom>
            <a:solidFill>
              <a:srgbClr val="5755FE"/>
            </a:solidFill>
          </p:spPr>
        </p:sp>
      </p:grpSp>
      <p:grpSp>
        <p:nvGrpSpPr>
          <p:cNvPr name="Group 4" id="4"/>
          <p:cNvGrpSpPr/>
          <p:nvPr/>
        </p:nvGrpSpPr>
        <p:grpSpPr>
          <a:xfrm rot="0">
            <a:off x="12851788" y="3872477"/>
            <a:ext cx="4407512" cy="44075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3012248" y="4026582"/>
            <a:ext cx="4086592" cy="4099302"/>
            <a:chOff x="0" y="0"/>
            <a:chExt cx="3440244" cy="3450944"/>
          </a:xfrm>
        </p:grpSpPr>
        <p:sp>
          <p:nvSpPr>
            <p:cNvPr name="Freeform 8" id="8"/>
            <p:cNvSpPr/>
            <p:nvPr/>
          </p:nvSpPr>
          <p:spPr>
            <a:xfrm flipH="false" flipV="false" rot="0">
              <a:off x="0" y="0"/>
              <a:ext cx="3440303" cy="3450971"/>
            </a:xfrm>
            <a:custGeom>
              <a:avLst/>
              <a:gdLst/>
              <a:ahLst/>
              <a:cxnLst/>
              <a:rect r="r" b="b" t="t" l="l"/>
              <a:pathLst>
                <a:path h="3450971" w="3440303">
                  <a:moveTo>
                    <a:pt x="0" y="1725422"/>
                  </a:moveTo>
                  <a:cubicBezTo>
                    <a:pt x="0" y="772541"/>
                    <a:pt x="770128" y="0"/>
                    <a:pt x="1720088" y="0"/>
                  </a:cubicBezTo>
                  <a:cubicBezTo>
                    <a:pt x="2670048" y="0"/>
                    <a:pt x="3440303" y="772541"/>
                    <a:pt x="3440303" y="1725422"/>
                  </a:cubicBezTo>
                  <a:cubicBezTo>
                    <a:pt x="3440303" y="2678303"/>
                    <a:pt x="2670175" y="3450971"/>
                    <a:pt x="1720088" y="3450971"/>
                  </a:cubicBezTo>
                  <a:cubicBezTo>
                    <a:pt x="770001" y="3450971"/>
                    <a:pt x="0" y="2678430"/>
                    <a:pt x="0" y="1725422"/>
                  </a:cubicBezTo>
                  <a:close/>
                </a:path>
              </a:pathLst>
            </a:custGeom>
            <a:blipFill>
              <a:blip r:embed="rId2"/>
              <a:stretch>
                <a:fillRect l="-39272" t="0" r="-39272" b="0"/>
              </a:stretch>
            </a:blipFill>
          </p:spPr>
        </p:sp>
      </p:grpSp>
      <p:grpSp>
        <p:nvGrpSpPr>
          <p:cNvPr name="Group 9" id="9"/>
          <p:cNvGrpSpPr/>
          <p:nvPr/>
        </p:nvGrpSpPr>
        <p:grpSpPr>
          <a:xfrm rot="0">
            <a:off x="0" y="375066"/>
            <a:ext cx="8514087" cy="1347868"/>
            <a:chOff x="0" y="0"/>
            <a:chExt cx="11352116" cy="1797157"/>
          </a:xfrm>
        </p:grpSpPr>
        <p:sp>
          <p:nvSpPr>
            <p:cNvPr name="Freeform 10" id="10"/>
            <p:cNvSpPr/>
            <p:nvPr/>
          </p:nvSpPr>
          <p:spPr>
            <a:xfrm flipH="false" flipV="false" rot="0">
              <a:off x="0" y="0"/>
              <a:ext cx="11352149" cy="1797212"/>
            </a:xfrm>
            <a:custGeom>
              <a:avLst/>
              <a:gdLst/>
              <a:ahLst/>
              <a:cxnLst/>
              <a:rect r="r" b="b" t="t" l="l"/>
              <a:pathLst>
                <a:path h="1797212" w="11352149">
                  <a:moveTo>
                    <a:pt x="0" y="0"/>
                  </a:moveTo>
                  <a:lnTo>
                    <a:pt x="11352149" y="0"/>
                  </a:lnTo>
                  <a:lnTo>
                    <a:pt x="11352149" y="1797212"/>
                  </a:lnTo>
                  <a:lnTo>
                    <a:pt x="0" y="1797212"/>
                  </a:lnTo>
                  <a:close/>
                </a:path>
              </a:pathLst>
            </a:custGeom>
            <a:solidFill>
              <a:srgbClr val="5755FE"/>
            </a:solidFill>
          </p:spPr>
        </p:sp>
      </p:grpSp>
      <p:grpSp>
        <p:nvGrpSpPr>
          <p:cNvPr name="Group 11" id="11"/>
          <p:cNvGrpSpPr/>
          <p:nvPr/>
        </p:nvGrpSpPr>
        <p:grpSpPr>
          <a:xfrm rot="0">
            <a:off x="7897504" y="476438"/>
            <a:ext cx="1246496" cy="1246496"/>
            <a:chOff x="0" y="0"/>
            <a:chExt cx="1661994" cy="1661994"/>
          </a:xfrm>
        </p:grpSpPr>
        <p:sp>
          <p:nvSpPr>
            <p:cNvPr name="Freeform 12" id="12"/>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13" id="13"/>
          <p:cNvGrpSpPr/>
          <p:nvPr/>
        </p:nvGrpSpPr>
        <p:grpSpPr>
          <a:xfrm rot="0">
            <a:off x="7979826" y="457388"/>
            <a:ext cx="1081854" cy="1081851"/>
            <a:chOff x="0" y="0"/>
            <a:chExt cx="1442472" cy="1442468"/>
          </a:xfrm>
        </p:grpSpPr>
        <p:sp>
          <p:nvSpPr>
            <p:cNvPr name="Freeform 14" id="14"/>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sp>
        <p:nvSpPr>
          <p:cNvPr name="TextBox 15" id="15"/>
          <p:cNvSpPr txBox="true"/>
          <p:nvPr/>
        </p:nvSpPr>
        <p:spPr>
          <a:xfrm rot="0">
            <a:off x="313734" y="3289976"/>
            <a:ext cx="12538055" cy="6379102"/>
          </a:xfrm>
          <a:prstGeom prst="rect">
            <a:avLst/>
          </a:prstGeom>
        </p:spPr>
        <p:txBody>
          <a:bodyPr anchor="t" rtlCol="false" tIns="0" lIns="0" bIns="0" rIns="0">
            <a:spAutoFit/>
          </a:bodyPr>
          <a:lstStyle/>
          <a:p>
            <a:pPr algn="l">
              <a:lnSpc>
                <a:spcPts val="6461"/>
              </a:lnSpc>
            </a:pPr>
            <a:r>
              <a:rPr lang="en-US" sz="3589">
                <a:solidFill>
                  <a:srgbClr val="FFFFFF"/>
                </a:solidFill>
                <a:latin typeface="Futura"/>
                <a:ea typeface="Futura"/>
                <a:cs typeface="Futura"/>
                <a:sym typeface="Futura"/>
              </a:rPr>
              <a:t>TFor this research, two data sources are used.</a:t>
            </a:r>
          </a:p>
          <a:p>
            <a:pPr algn="l">
              <a:lnSpc>
                <a:spcPts val="3969"/>
              </a:lnSpc>
            </a:pPr>
          </a:p>
          <a:p>
            <a:pPr algn="l" marL="967185" indent="-483592" lvl="1">
              <a:lnSpc>
                <a:spcPts val="8063"/>
              </a:lnSpc>
              <a:buFont typeface="Arial"/>
              <a:buChar char="•"/>
            </a:pPr>
            <a:r>
              <a:rPr lang="en-US" sz="4479">
                <a:solidFill>
                  <a:srgbClr val="FFFFFF"/>
                </a:solidFill>
                <a:latin typeface="Futura"/>
                <a:ea typeface="Futura"/>
                <a:cs typeface="Futura"/>
                <a:sym typeface="Futura"/>
              </a:rPr>
              <a:t>Fire Information for Resource Management System (FIRMS)</a:t>
            </a:r>
          </a:p>
          <a:p>
            <a:pPr algn="l" marL="967185" indent="-483592" lvl="1">
              <a:lnSpc>
                <a:spcPts val="8063"/>
              </a:lnSpc>
              <a:buFont typeface="Arial"/>
              <a:buChar char="•"/>
            </a:pPr>
            <a:r>
              <a:rPr lang="en-US" sz="4479">
                <a:solidFill>
                  <a:srgbClr val="FFFFFF"/>
                </a:solidFill>
                <a:latin typeface="Futura"/>
                <a:ea typeface="Futura"/>
                <a:cs typeface="Futura"/>
                <a:sym typeface="Futura"/>
                <a:hlinkClick r:id="rId3" tooltip="https://www.fire.ca.gov"/>
              </a:rPr>
              <a:t>California Department of Forestry and Fire Protection (CAL FIRE</a:t>
            </a:r>
            <a:r>
              <a:rPr lang="en-US" sz="4479">
                <a:solidFill>
                  <a:srgbClr val="FFFFFF"/>
                </a:solidFill>
                <a:latin typeface="Futura"/>
                <a:ea typeface="Futura"/>
                <a:cs typeface="Futura"/>
                <a:sym typeface="Futura"/>
              </a:rPr>
              <a:t>)</a:t>
            </a:r>
          </a:p>
          <a:p>
            <a:pPr algn="l" marL="967185" indent="-483592" lvl="1">
              <a:lnSpc>
                <a:spcPts val="8063"/>
              </a:lnSpc>
              <a:buFont typeface="Arial"/>
              <a:buChar char="•"/>
            </a:pPr>
          </a:p>
        </p:txBody>
      </p:sp>
      <p:sp>
        <p:nvSpPr>
          <p:cNvPr name="TextBox 16" id="16"/>
          <p:cNvSpPr txBox="true"/>
          <p:nvPr/>
        </p:nvSpPr>
        <p:spPr>
          <a:xfrm rot="0">
            <a:off x="8260235" y="752024"/>
            <a:ext cx="521037"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4</a:t>
            </a:r>
          </a:p>
        </p:txBody>
      </p:sp>
      <p:sp>
        <p:nvSpPr>
          <p:cNvPr name="TextBox 17" id="17"/>
          <p:cNvSpPr txBox="true"/>
          <p:nvPr/>
        </p:nvSpPr>
        <p:spPr>
          <a:xfrm rot="0">
            <a:off x="1028700" y="612551"/>
            <a:ext cx="6499072" cy="1000125"/>
          </a:xfrm>
          <a:prstGeom prst="rect">
            <a:avLst/>
          </a:prstGeom>
        </p:spPr>
        <p:txBody>
          <a:bodyPr anchor="t" rtlCol="false" tIns="0" lIns="0" bIns="0" rIns="0">
            <a:spAutoFit/>
          </a:bodyPr>
          <a:lstStyle/>
          <a:p>
            <a:pPr algn="l">
              <a:lnSpc>
                <a:spcPts val="7043"/>
              </a:lnSpc>
            </a:pPr>
            <a:r>
              <a:rPr lang="en-US" sz="5869" b="true">
                <a:solidFill>
                  <a:srgbClr val="FFFFFF"/>
                </a:solidFill>
                <a:latin typeface="Futura Bold"/>
                <a:ea typeface="Futura Bold"/>
                <a:cs typeface="Futura Bold"/>
                <a:sym typeface="Futura Bold"/>
              </a:rPr>
              <a:t>Data Collection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145054" y="3012513"/>
            <a:ext cx="8650386" cy="6530089"/>
            <a:chOff x="0" y="0"/>
            <a:chExt cx="10801350" cy="8153830"/>
          </a:xfrm>
        </p:grpSpPr>
        <p:sp>
          <p:nvSpPr>
            <p:cNvPr name="Freeform 9" id="9"/>
            <p:cNvSpPr/>
            <p:nvPr/>
          </p:nvSpPr>
          <p:spPr>
            <a:xfrm flipH="false" flipV="false" rot="0">
              <a:off x="0" y="0"/>
              <a:ext cx="10801350" cy="8153811"/>
            </a:xfrm>
            <a:custGeom>
              <a:avLst/>
              <a:gdLst/>
              <a:ahLst/>
              <a:cxnLst/>
              <a:rect r="r" b="b" t="t" l="l"/>
              <a:pathLst>
                <a:path h="8153811" w="10801350">
                  <a:moveTo>
                    <a:pt x="0" y="0"/>
                  </a:moveTo>
                  <a:lnTo>
                    <a:pt x="10801350" y="0"/>
                  </a:lnTo>
                  <a:lnTo>
                    <a:pt x="10801350" y="8153811"/>
                  </a:lnTo>
                  <a:lnTo>
                    <a:pt x="0" y="8153811"/>
                  </a:lnTo>
                  <a:close/>
                </a:path>
              </a:pathLst>
            </a:custGeom>
            <a:solidFill>
              <a:srgbClr val="5755FE"/>
            </a:solidFill>
          </p:spPr>
        </p:sp>
      </p:grpSp>
      <p:sp>
        <p:nvSpPr>
          <p:cNvPr name="Freeform 10" id="10"/>
          <p:cNvSpPr/>
          <p:nvPr/>
        </p:nvSpPr>
        <p:spPr>
          <a:xfrm flipH="false" flipV="false" rot="0">
            <a:off x="9144000" y="1621562"/>
            <a:ext cx="8630007" cy="8280047"/>
          </a:xfrm>
          <a:custGeom>
            <a:avLst/>
            <a:gdLst/>
            <a:ahLst/>
            <a:cxnLst/>
            <a:rect r="r" b="b" t="t" l="l"/>
            <a:pathLst>
              <a:path h="8280047" w="8630007">
                <a:moveTo>
                  <a:pt x="0" y="0"/>
                </a:moveTo>
                <a:lnTo>
                  <a:pt x="8630007" y="0"/>
                </a:lnTo>
                <a:lnTo>
                  <a:pt x="8630007" y="8280046"/>
                </a:lnTo>
                <a:lnTo>
                  <a:pt x="0" y="8280046"/>
                </a:lnTo>
                <a:lnTo>
                  <a:pt x="0" y="0"/>
                </a:lnTo>
                <a:close/>
              </a:path>
            </a:pathLst>
          </a:custGeom>
          <a:blipFill>
            <a:blip r:embed="rId2"/>
            <a:stretch>
              <a:fillRect l="0" t="-2113" r="0" b="-2113"/>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FIRMS</a:t>
            </a:r>
          </a:p>
        </p:txBody>
      </p:sp>
      <p:sp>
        <p:nvSpPr>
          <p:cNvPr name="TextBox 12" id="12"/>
          <p:cNvSpPr txBox="true"/>
          <p:nvPr/>
        </p:nvSpPr>
        <p:spPr>
          <a:xfrm rot="0">
            <a:off x="8246066" y="650651"/>
            <a:ext cx="54937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5</a:t>
            </a:r>
          </a:p>
        </p:txBody>
      </p:sp>
      <p:sp>
        <p:nvSpPr>
          <p:cNvPr name="TextBox 13" id="13"/>
          <p:cNvSpPr txBox="true"/>
          <p:nvPr/>
        </p:nvSpPr>
        <p:spPr>
          <a:xfrm rot="0">
            <a:off x="318215" y="3531087"/>
            <a:ext cx="8018693" cy="5635114"/>
          </a:xfrm>
          <a:prstGeom prst="rect">
            <a:avLst/>
          </a:prstGeom>
        </p:spPr>
        <p:txBody>
          <a:bodyPr anchor="t" rtlCol="false" tIns="0" lIns="0" bIns="0" rIns="0">
            <a:spAutoFit/>
          </a:bodyPr>
          <a:lstStyle/>
          <a:p>
            <a:pPr algn="l">
              <a:lnSpc>
                <a:spcPts val="4983"/>
              </a:lnSpc>
            </a:pPr>
            <a:r>
              <a:rPr lang="en-US" sz="2768">
                <a:solidFill>
                  <a:srgbClr val="FFFFFF"/>
                </a:solidFill>
                <a:latin typeface="Futura"/>
                <a:ea typeface="Futura"/>
                <a:cs typeface="Futura"/>
                <a:sym typeface="Futura"/>
              </a:rPr>
              <a:t>The Fire Information for Resource Management System (FIRMS) is a platform developed by NASA to provide near real-time active fire data to natural resource managers and the public. Utilizing satellite observations from the Moderate Resolution Imaging Spectroradiometer (MODIS) and the Visible Infrared Imaging Radiometer Suite (VIIRS), FIRMS delivers active fire locations globally within approximately three hours of satellite observation.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145054" y="3012513"/>
            <a:ext cx="9636487" cy="7274487"/>
            <a:chOff x="0" y="0"/>
            <a:chExt cx="10801350" cy="8153830"/>
          </a:xfrm>
        </p:grpSpPr>
        <p:sp>
          <p:nvSpPr>
            <p:cNvPr name="Freeform 9" id="9"/>
            <p:cNvSpPr/>
            <p:nvPr/>
          </p:nvSpPr>
          <p:spPr>
            <a:xfrm flipH="false" flipV="false" rot="0">
              <a:off x="0" y="0"/>
              <a:ext cx="10801350" cy="8153811"/>
            </a:xfrm>
            <a:custGeom>
              <a:avLst/>
              <a:gdLst/>
              <a:ahLst/>
              <a:cxnLst/>
              <a:rect r="r" b="b" t="t" l="l"/>
              <a:pathLst>
                <a:path h="8153811" w="10801350">
                  <a:moveTo>
                    <a:pt x="0" y="0"/>
                  </a:moveTo>
                  <a:lnTo>
                    <a:pt x="10801350" y="0"/>
                  </a:lnTo>
                  <a:lnTo>
                    <a:pt x="10801350" y="8153811"/>
                  </a:lnTo>
                  <a:lnTo>
                    <a:pt x="0" y="8153811"/>
                  </a:lnTo>
                  <a:close/>
                </a:path>
              </a:pathLst>
            </a:custGeom>
            <a:solidFill>
              <a:srgbClr val="5755FE"/>
            </a:solidFill>
          </p:spPr>
        </p:sp>
      </p:grpSp>
      <p:sp>
        <p:nvSpPr>
          <p:cNvPr name="Freeform 10" id="10"/>
          <p:cNvSpPr/>
          <p:nvPr/>
        </p:nvSpPr>
        <p:spPr>
          <a:xfrm flipH="false" flipV="false" rot="0">
            <a:off x="12961847" y="457388"/>
            <a:ext cx="4063832" cy="4907030"/>
          </a:xfrm>
          <a:custGeom>
            <a:avLst/>
            <a:gdLst/>
            <a:ahLst/>
            <a:cxnLst/>
            <a:rect r="r" b="b" t="t" l="l"/>
            <a:pathLst>
              <a:path h="4907030" w="4063832">
                <a:moveTo>
                  <a:pt x="0" y="0"/>
                </a:moveTo>
                <a:lnTo>
                  <a:pt x="4063831" y="0"/>
                </a:lnTo>
                <a:lnTo>
                  <a:pt x="4063831" y="4907030"/>
                </a:lnTo>
                <a:lnTo>
                  <a:pt x="0" y="4907030"/>
                </a:lnTo>
                <a:lnTo>
                  <a:pt x="0" y="0"/>
                </a:lnTo>
                <a:close/>
              </a:path>
            </a:pathLst>
          </a:custGeom>
          <a:blipFill>
            <a:blip r:embed="rId2"/>
            <a:stretch>
              <a:fillRect l="0" t="-3599" r="0" b="-3599"/>
            </a:stretch>
          </a:blipFill>
        </p:spPr>
      </p:sp>
      <p:sp>
        <p:nvSpPr>
          <p:cNvPr name="Freeform 11" id="11"/>
          <p:cNvSpPr/>
          <p:nvPr/>
        </p:nvSpPr>
        <p:spPr>
          <a:xfrm flipH="false" flipV="false" rot="0">
            <a:off x="10295891" y="5386138"/>
            <a:ext cx="7364683" cy="4900862"/>
          </a:xfrm>
          <a:custGeom>
            <a:avLst/>
            <a:gdLst/>
            <a:ahLst/>
            <a:cxnLst/>
            <a:rect r="r" b="b" t="t" l="l"/>
            <a:pathLst>
              <a:path h="4900862" w="7364683">
                <a:moveTo>
                  <a:pt x="0" y="0"/>
                </a:moveTo>
                <a:lnTo>
                  <a:pt x="7364682" y="0"/>
                </a:lnTo>
                <a:lnTo>
                  <a:pt x="7364682" y="4900862"/>
                </a:lnTo>
                <a:lnTo>
                  <a:pt x="0" y="4900862"/>
                </a:lnTo>
                <a:lnTo>
                  <a:pt x="0" y="0"/>
                </a:lnTo>
                <a:close/>
              </a:path>
            </a:pathLst>
          </a:custGeom>
          <a:blipFill>
            <a:blip r:embed="rId3"/>
            <a:stretch>
              <a:fillRect l="0" t="0" r="0" b="0"/>
            </a:stretch>
          </a:blipFill>
        </p:spPr>
      </p:sp>
      <p:sp>
        <p:nvSpPr>
          <p:cNvPr name="TextBox 12" id="12"/>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FIRMS</a:t>
            </a:r>
          </a:p>
        </p:txBody>
      </p:sp>
      <p:sp>
        <p:nvSpPr>
          <p:cNvPr name="TextBox 13" id="13"/>
          <p:cNvSpPr txBox="true"/>
          <p:nvPr/>
        </p:nvSpPr>
        <p:spPr>
          <a:xfrm rot="0">
            <a:off x="8363888" y="650651"/>
            <a:ext cx="313730"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6</a:t>
            </a:r>
          </a:p>
        </p:txBody>
      </p:sp>
      <p:sp>
        <p:nvSpPr>
          <p:cNvPr name="TextBox 14" id="14"/>
          <p:cNvSpPr txBox="true"/>
          <p:nvPr/>
        </p:nvSpPr>
        <p:spPr>
          <a:xfrm rot="0">
            <a:off x="495394" y="3173828"/>
            <a:ext cx="8648606" cy="4721420"/>
          </a:xfrm>
          <a:prstGeom prst="rect">
            <a:avLst/>
          </a:prstGeom>
        </p:spPr>
        <p:txBody>
          <a:bodyPr anchor="t" rtlCol="false" tIns="0" lIns="0" bIns="0" rIns="0">
            <a:spAutoFit/>
          </a:bodyPr>
          <a:lstStyle/>
          <a:p>
            <a:pPr algn="l">
              <a:lnSpc>
                <a:spcPts val="5375"/>
              </a:lnSpc>
            </a:pPr>
            <a:r>
              <a:rPr lang="en-US" sz="2986">
                <a:solidFill>
                  <a:srgbClr val="FFFFFF"/>
                </a:solidFill>
                <a:latin typeface="Futura"/>
                <a:ea typeface="Futura"/>
                <a:cs typeface="Futura"/>
                <a:sym typeface="Futura"/>
              </a:rPr>
              <a:t>The California Department of Forestry and Fire Protection (Cal Fire) is the primary fire protection agency under the California Natural Resources Agency. It is responsible for safeguarding 31 million acres of state-designated wildfire-prone land, as well as managing both public and private forests.</a:t>
            </a:r>
          </a:p>
          <a:p>
            <a:pPr algn="l">
              <a:lnSpc>
                <a:spcPts val="537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27740" y="3563289"/>
            <a:ext cx="8101012" cy="5599761"/>
            <a:chOff x="0" y="0"/>
            <a:chExt cx="10801350" cy="7466348"/>
          </a:xfrm>
        </p:grpSpPr>
        <p:sp>
          <p:nvSpPr>
            <p:cNvPr name="Freeform 9" id="9"/>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solidFill>
              <a:srgbClr val="5755FE"/>
            </a:solidFill>
          </p:spPr>
        </p:sp>
      </p:grpSp>
      <p:sp>
        <p:nvSpPr>
          <p:cNvPr name="Freeform 10" id="10"/>
          <p:cNvSpPr/>
          <p:nvPr/>
        </p:nvSpPr>
        <p:spPr>
          <a:xfrm flipH="false" flipV="false" rot="0">
            <a:off x="8559115" y="2512406"/>
            <a:ext cx="9728885" cy="7127654"/>
          </a:xfrm>
          <a:custGeom>
            <a:avLst/>
            <a:gdLst/>
            <a:ahLst/>
            <a:cxnLst/>
            <a:rect r="r" b="b" t="t" l="l"/>
            <a:pathLst>
              <a:path h="7127654" w="9728885">
                <a:moveTo>
                  <a:pt x="0" y="0"/>
                </a:moveTo>
                <a:lnTo>
                  <a:pt x="9728885" y="0"/>
                </a:lnTo>
                <a:lnTo>
                  <a:pt x="9728885" y="7127654"/>
                </a:lnTo>
                <a:lnTo>
                  <a:pt x="0" y="7127654"/>
                </a:lnTo>
                <a:lnTo>
                  <a:pt x="0" y="0"/>
                </a:lnTo>
                <a:close/>
              </a:path>
            </a:pathLst>
          </a:custGeom>
          <a:blipFill>
            <a:blip r:embed="rId2"/>
            <a:stretch>
              <a:fillRect l="0" t="0" r="-60851" b="0"/>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Ultra-Bold"/>
                <a:ea typeface="Futura Ultra-Bold"/>
                <a:cs typeface="Futura Ultra-Bold"/>
                <a:sym typeface="Futura Ultra-Bold"/>
              </a:rPr>
              <a:t>Sample Data</a:t>
            </a:r>
          </a:p>
        </p:txBody>
      </p:sp>
      <p:sp>
        <p:nvSpPr>
          <p:cNvPr name="TextBox 12" id="12"/>
          <p:cNvSpPr txBox="true"/>
          <p:nvPr/>
        </p:nvSpPr>
        <p:spPr>
          <a:xfrm rot="0">
            <a:off x="8246066" y="650651"/>
            <a:ext cx="54937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7</a:t>
            </a:r>
          </a:p>
        </p:txBody>
      </p:sp>
      <p:sp>
        <p:nvSpPr>
          <p:cNvPr name="TextBox 13" id="13"/>
          <p:cNvSpPr txBox="true"/>
          <p:nvPr/>
        </p:nvSpPr>
        <p:spPr>
          <a:xfrm rot="0">
            <a:off x="-752132" y="3695106"/>
            <a:ext cx="7940465" cy="495300"/>
          </a:xfrm>
          <a:prstGeom prst="rect">
            <a:avLst/>
          </a:prstGeom>
        </p:spPr>
        <p:txBody>
          <a:bodyPr anchor="t" rtlCol="false" tIns="0" lIns="0" bIns="0" rIns="0">
            <a:spAutoFit/>
          </a:bodyPr>
          <a:lstStyle/>
          <a:p>
            <a:pPr algn="ctr">
              <a:lnSpc>
                <a:spcPts val="3480"/>
              </a:lnSpc>
              <a:spcBef>
                <a:spcPct val="0"/>
              </a:spcBef>
            </a:pPr>
            <a:r>
              <a:rPr lang="en-US" b="true" sz="2900">
                <a:solidFill>
                  <a:srgbClr val="FFFFFF"/>
                </a:solidFill>
                <a:latin typeface="Futura Bold"/>
                <a:ea typeface="Futura Bold"/>
                <a:cs typeface="Futura Bold"/>
                <a:sym typeface="Futura Bold"/>
              </a:rPr>
              <a:t>Satelitte Data</a:t>
            </a:r>
          </a:p>
        </p:txBody>
      </p:sp>
      <p:sp>
        <p:nvSpPr>
          <p:cNvPr name="TextBox 14" id="14"/>
          <p:cNvSpPr txBox="true"/>
          <p:nvPr/>
        </p:nvSpPr>
        <p:spPr>
          <a:xfrm rot="0">
            <a:off x="327740" y="5163019"/>
            <a:ext cx="6860593" cy="2343150"/>
          </a:xfrm>
          <a:prstGeom prst="rect">
            <a:avLst/>
          </a:prstGeom>
        </p:spPr>
        <p:txBody>
          <a:bodyPr anchor="t" rtlCol="false" tIns="0" lIns="0" bIns="0" rIns="0">
            <a:spAutoFit/>
          </a:bodyPr>
          <a:lstStyle/>
          <a:p>
            <a:pPr algn="ctr" marL="540966" indent="-270483" lvl="1">
              <a:lnSpc>
                <a:spcPts val="3006"/>
              </a:lnSpc>
              <a:buFont typeface="Arial"/>
              <a:buChar char="•"/>
            </a:pPr>
            <a:r>
              <a:rPr lang="en-US" b="true" sz="2505">
                <a:solidFill>
                  <a:srgbClr val="FFFFFF"/>
                </a:solidFill>
                <a:latin typeface="Futura Bold"/>
                <a:ea typeface="Futura Bold"/>
                <a:cs typeface="Futura Bold"/>
                <a:sym typeface="Futura Bold"/>
              </a:rPr>
              <a:t>Data covers California Area</a:t>
            </a:r>
          </a:p>
          <a:p>
            <a:pPr algn="ctr" marL="540966" indent="-270483" lvl="1">
              <a:lnSpc>
                <a:spcPts val="3006"/>
              </a:lnSpc>
              <a:buFont typeface="Arial"/>
              <a:buChar char="•"/>
            </a:pPr>
            <a:r>
              <a:rPr lang="en-US" b="true" sz="2505">
                <a:solidFill>
                  <a:srgbClr val="FFFFFF"/>
                </a:solidFill>
                <a:latin typeface="Futura Bold"/>
                <a:ea typeface="Futura Bold"/>
                <a:cs typeface="Futura Bold"/>
                <a:sym typeface="Futura Bold"/>
              </a:rPr>
              <a:t>Each red spot represents fire/hotspots picked up by all three FIRMS satelitte</a:t>
            </a:r>
          </a:p>
          <a:p>
            <a:pPr algn="ctr" marL="540966" indent="-270483" lvl="1">
              <a:lnSpc>
                <a:spcPts val="3006"/>
              </a:lnSpc>
              <a:spcBef>
                <a:spcPct val="0"/>
              </a:spcBef>
              <a:buFont typeface="Arial"/>
              <a:buChar char="•"/>
            </a:pPr>
            <a:r>
              <a:rPr lang="en-US" b="true" sz="2505">
                <a:solidFill>
                  <a:srgbClr val="FFFFFF"/>
                </a:solidFill>
                <a:latin typeface="Futura Bold"/>
                <a:ea typeface="Futura Bold"/>
                <a:cs typeface="Futura Bold"/>
                <a:sym typeface="Futura Bold"/>
              </a:rPr>
              <a:t>MODIS/Terra is used over as dynamic image to check reflectance of vegetation and burned areas.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18215" y="2630390"/>
            <a:ext cx="8101012" cy="6245724"/>
            <a:chOff x="0" y="0"/>
            <a:chExt cx="10801350" cy="8327632"/>
          </a:xfrm>
        </p:grpSpPr>
        <p:sp>
          <p:nvSpPr>
            <p:cNvPr name="Freeform 9" id="9"/>
            <p:cNvSpPr/>
            <p:nvPr/>
          </p:nvSpPr>
          <p:spPr>
            <a:xfrm flipH="false" flipV="false" rot="0">
              <a:off x="0" y="0"/>
              <a:ext cx="10801350" cy="8327613"/>
            </a:xfrm>
            <a:custGeom>
              <a:avLst/>
              <a:gdLst/>
              <a:ahLst/>
              <a:cxnLst/>
              <a:rect r="r" b="b" t="t" l="l"/>
              <a:pathLst>
                <a:path h="8327613" w="10801350">
                  <a:moveTo>
                    <a:pt x="0" y="0"/>
                  </a:moveTo>
                  <a:lnTo>
                    <a:pt x="10801350" y="0"/>
                  </a:lnTo>
                  <a:lnTo>
                    <a:pt x="10801350" y="8327613"/>
                  </a:lnTo>
                  <a:lnTo>
                    <a:pt x="0" y="8327613"/>
                  </a:lnTo>
                  <a:close/>
                </a:path>
              </a:pathLst>
            </a:custGeom>
            <a:solidFill>
              <a:srgbClr val="5755FE"/>
            </a:solidFill>
          </p:spPr>
        </p:sp>
      </p:grpSp>
      <p:sp>
        <p:nvSpPr>
          <p:cNvPr name="Freeform 10" id="10"/>
          <p:cNvSpPr/>
          <p:nvPr/>
        </p:nvSpPr>
        <p:spPr>
          <a:xfrm flipH="false" flipV="false" rot="0">
            <a:off x="8514087" y="2630390"/>
            <a:ext cx="9773913" cy="6812525"/>
          </a:xfrm>
          <a:custGeom>
            <a:avLst/>
            <a:gdLst/>
            <a:ahLst/>
            <a:cxnLst/>
            <a:rect r="r" b="b" t="t" l="l"/>
            <a:pathLst>
              <a:path h="6812525" w="9773913">
                <a:moveTo>
                  <a:pt x="0" y="0"/>
                </a:moveTo>
                <a:lnTo>
                  <a:pt x="9773913" y="0"/>
                </a:lnTo>
                <a:lnTo>
                  <a:pt x="9773913" y="6812524"/>
                </a:lnTo>
                <a:lnTo>
                  <a:pt x="0" y="6812524"/>
                </a:lnTo>
                <a:lnTo>
                  <a:pt x="0" y="0"/>
                </a:lnTo>
                <a:close/>
              </a:path>
            </a:pathLst>
          </a:custGeom>
          <a:blipFill>
            <a:blip r:embed="rId2"/>
            <a:stretch>
              <a:fillRect l="-3513" t="0" r="-3513" b="0"/>
            </a:stretch>
          </a:blipFill>
        </p:spPr>
      </p:sp>
      <p:sp>
        <p:nvSpPr>
          <p:cNvPr name="TextBox 11" id="11"/>
          <p:cNvSpPr txBox="true"/>
          <p:nvPr/>
        </p:nvSpPr>
        <p:spPr>
          <a:xfrm rot="0">
            <a:off x="1028700" y="650651"/>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Classification data storage</a:t>
            </a:r>
          </a:p>
        </p:txBody>
      </p:sp>
      <p:sp>
        <p:nvSpPr>
          <p:cNvPr name="TextBox 12" id="12"/>
          <p:cNvSpPr txBox="true"/>
          <p:nvPr/>
        </p:nvSpPr>
        <p:spPr>
          <a:xfrm rot="0">
            <a:off x="8011421" y="650651"/>
            <a:ext cx="81561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8</a:t>
            </a:r>
          </a:p>
        </p:txBody>
      </p:sp>
      <p:sp>
        <p:nvSpPr>
          <p:cNvPr name="TextBox 13" id="13"/>
          <p:cNvSpPr txBox="true"/>
          <p:nvPr/>
        </p:nvSpPr>
        <p:spPr>
          <a:xfrm rot="0">
            <a:off x="478762" y="2776375"/>
            <a:ext cx="7940465" cy="6201402"/>
          </a:xfrm>
          <a:prstGeom prst="rect">
            <a:avLst/>
          </a:prstGeom>
        </p:spPr>
        <p:txBody>
          <a:bodyPr anchor="t" rtlCol="false" tIns="0" lIns="0" bIns="0" rIns="0">
            <a:spAutoFit/>
          </a:bodyPr>
          <a:lstStyle/>
          <a:p>
            <a:pPr algn="l">
              <a:lnSpc>
                <a:spcPts val="4935"/>
              </a:lnSpc>
            </a:pPr>
            <a:r>
              <a:rPr lang="en-US" sz="2741">
                <a:solidFill>
                  <a:srgbClr val="FFFFFF"/>
                </a:solidFill>
                <a:latin typeface="Futura"/>
                <a:ea typeface="Futura"/>
                <a:cs typeface="Futura"/>
                <a:sym typeface="Futura"/>
              </a:rPr>
              <a:t>Image captured covers a one day range for a period of 1 year (2024 - 2025).</a:t>
            </a:r>
          </a:p>
          <a:p>
            <a:pPr algn="l">
              <a:lnSpc>
                <a:spcPts val="4935"/>
              </a:lnSpc>
            </a:pPr>
            <a:r>
              <a:rPr lang="en-US" sz="2741">
                <a:solidFill>
                  <a:srgbClr val="FFFFFF"/>
                </a:solidFill>
                <a:latin typeface="Futura"/>
                <a:ea typeface="Futura"/>
                <a:cs typeface="Futura"/>
                <a:sym typeface="Futura"/>
              </a:rPr>
              <a:t>These images are captured as a PNG file and saved Locally for Model Training.</a:t>
            </a:r>
          </a:p>
          <a:p>
            <a:pPr algn="l">
              <a:lnSpc>
                <a:spcPts val="4935"/>
              </a:lnSpc>
            </a:pPr>
          </a:p>
          <a:p>
            <a:pPr algn="l">
              <a:lnSpc>
                <a:spcPts val="4935"/>
              </a:lnSpc>
            </a:pPr>
            <a:r>
              <a:rPr lang="en-US" sz="2741">
                <a:solidFill>
                  <a:srgbClr val="FFFFFF"/>
                </a:solidFill>
                <a:latin typeface="Futura"/>
                <a:ea typeface="Futura"/>
                <a:cs typeface="Futura"/>
                <a:sym typeface="Futura"/>
              </a:rPr>
              <a:t>Folder structure:</a:t>
            </a:r>
          </a:p>
          <a:p>
            <a:pPr algn="l">
              <a:lnSpc>
                <a:spcPts val="4935"/>
              </a:lnSpc>
            </a:pPr>
            <a:r>
              <a:rPr lang="en-US" sz="2741">
                <a:solidFill>
                  <a:srgbClr val="FFFFFF"/>
                </a:solidFill>
                <a:latin typeface="Futura"/>
                <a:ea typeface="Futura"/>
                <a:cs typeface="Futura"/>
                <a:sym typeface="Futura"/>
              </a:rPr>
              <a:t>data/  </a:t>
            </a:r>
          </a:p>
          <a:p>
            <a:pPr algn="l">
              <a:lnSpc>
                <a:spcPts val="4935"/>
              </a:lnSpc>
            </a:pPr>
            <a:r>
              <a:rPr lang="en-US" sz="2741">
                <a:solidFill>
                  <a:srgbClr val="FFFFFF"/>
                </a:solidFill>
                <a:latin typeface="Futura"/>
                <a:ea typeface="Futura"/>
                <a:cs typeface="Futura"/>
                <a:sym typeface="Futura"/>
              </a:rPr>
              <a:t>├── fire/          # Images with ≥1 hotspot  </a:t>
            </a:r>
          </a:p>
          <a:p>
            <a:pPr algn="l">
              <a:lnSpc>
                <a:spcPts val="4935"/>
              </a:lnSpc>
            </a:pPr>
            <a:r>
              <a:rPr lang="en-US" sz="2741">
                <a:solidFill>
                  <a:srgbClr val="FFFFFF"/>
                </a:solidFill>
                <a:latin typeface="Futura"/>
                <a:ea typeface="Futura"/>
                <a:cs typeface="Futura"/>
                <a:sym typeface="Futura"/>
              </a:rPr>
              <a:t>└── no_fire/       # Images with 0 hotspots  </a:t>
            </a:r>
          </a:p>
          <a:p>
            <a:pPr algn="l">
              <a:lnSpc>
                <a:spcPts val="493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5066"/>
            <a:ext cx="8514087" cy="1246496"/>
            <a:chOff x="0" y="0"/>
            <a:chExt cx="11352116" cy="1661994"/>
          </a:xfrm>
        </p:grpSpPr>
        <p:sp>
          <p:nvSpPr>
            <p:cNvPr name="Freeform 3" id="3"/>
            <p:cNvSpPr/>
            <p:nvPr/>
          </p:nvSpPr>
          <p:spPr>
            <a:xfrm flipH="false" flipV="false" rot="0">
              <a:off x="0" y="0"/>
              <a:ext cx="11352149" cy="1662049"/>
            </a:xfrm>
            <a:custGeom>
              <a:avLst/>
              <a:gdLst/>
              <a:ahLst/>
              <a:cxnLst/>
              <a:rect r="r" b="b" t="t" l="l"/>
              <a:pathLst>
                <a:path h="1662049" w="11352149">
                  <a:moveTo>
                    <a:pt x="0" y="0"/>
                  </a:moveTo>
                  <a:lnTo>
                    <a:pt x="11352149" y="0"/>
                  </a:lnTo>
                  <a:lnTo>
                    <a:pt x="11352149" y="1662049"/>
                  </a:lnTo>
                  <a:lnTo>
                    <a:pt x="0" y="1662049"/>
                  </a:lnTo>
                  <a:close/>
                </a:path>
              </a:pathLst>
            </a:custGeom>
            <a:solidFill>
              <a:srgbClr val="5755FE"/>
            </a:solidFill>
          </p:spPr>
        </p:sp>
      </p:grpSp>
      <p:grpSp>
        <p:nvGrpSpPr>
          <p:cNvPr name="Group 4" id="4"/>
          <p:cNvGrpSpPr/>
          <p:nvPr/>
        </p:nvGrpSpPr>
        <p:grpSpPr>
          <a:xfrm rot="0">
            <a:off x="7897504" y="375066"/>
            <a:ext cx="1246496" cy="1246496"/>
            <a:chOff x="0" y="0"/>
            <a:chExt cx="1661994" cy="1661994"/>
          </a:xfrm>
        </p:grpSpPr>
        <p:sp>
          <p:nvSpPr>
            <p:cNvPr name="Freeform 5" id="5"/>
            <p:cNvSpPr/>
            <p:nvPr/>
          </p:nvSpPr>
          <p:spPr>
            <a:xfrm flipH="false" flipV="false" rot="0">
              <a:off x="0" y="0"/>
              <a:ext cx="1661922" cy="1661922"/>
            </a:xfrm>
            <a:custGeom>
              <a:avLst/>
              <a:gdLst/>
              <a:ahLst/>
              <a:cxnLst/>
              <a:rect r="r" b="b" t="t" l="l"/>
              <a:pathLst>
                <a:path h="1661922" w="1661922">
                  <a:moveTo>
                    <a:pt x="0" y="830961"/>
                  </a:moveTo>
                  <a:cubicBezTo>
                    <a:pt x="0" y="1289939"/>
                    <a:pt x="372110" y="1661922"/>
                    <a:pt x="830961" y="1661922"/>
                  </a:cubicBezTo>
                  <a:cubicBezTo>
                    <a:pt x="1289812" y="1661922"/>
                    <a:pt x="1661922" y="1289812"/>
                    <a:pt x="1661922" y="830961"/>
                  </a:cubicBezTo>
                  <a:cubicBezTo>
                    <a:pt x="1661922" y="372110"/>
                    <a:pt x="1289939" y="0"/>
                    <a:pt x="830961" y="0"/>
                  </a:cubicBezTo>
                  <a:cubicBezTo>
                    <a:pt x="371983" y="0"/>
                    <a:pt x="0" y="372110"/>
                    <a:pt x="0" y="830961"/>
                  </a:cubicBezTo>
                  <a:close/>
                </a:path>
              </a:pathLst>
            </a:custGeom>
            <a:solidFill>
              <a:srgbClr val="5755FE"/>
            </a:solidFill>
          </p:spPr>
        </p:sp>
      </p:grpSp>
      <p:grpSp>
        <p:nvGrpSpPr>
          <p:cNvPr name="Group 6" id="6"/>
          <p:cNvGrpSpPr/>
          <p:nvPr/>
        </p:nvGrpSpPr>
        <p:grpSpPr>
          <a:xfrm rot="0">
            <a:off x="7979826" y="457388"/>
            <a:ext cx="1081854" cy="1081851"/>
            <a:chOff x="0" y="0"/>
            <a:chExt cx="1442472" cy="1442468"/>
          </a:xfrm>
        </p:grpSpPr>
        <p:sp>
          <p:nvSpPr>
            <p:cNvPr name="Freeform 7" id="7"/>
            <p:cNvSpPr/>
            <p:nvPr/>
          </p:nvSpPr>
          <p:spPr>
            <a:xfrm flipH="false" flipV="false" rot="0">
              <a:off x="0" y="0"/>
              <a:ext cx="1442466" cy="1442466"/>
            </a:xfrm>
            <a:custGeom>
              <a:avLst/>
              <a:gdLst/>
              <a:ahLst/>
              <a:cxnLst/>
              <a:rect r="r" b="b" t="t" l="l"/>
              <a:pathLst>
                <a:path h="1442466" w="1442466">
                  <a:moveTo>
                    <a:pt x="0" y="721233"/>
                  </a:moveTo>
                  <a:cubicBezTo>
                    <a:pt x="0" y="1119505"/>
                    <a:pt x="322961" y="1442466"/>
                    <a:pt x="721233" y="1442466"/>
                  </a:cubicBezTo>
                  <a:cubicBezTo>
                    <a:pt x="1119505" y="1442466"/>
                    <a:pt x="1442466" y="1119505"/>
                    <a:pt x="1442466" y="721233"/>
                  </a:cubicBezTo>
                  <a:cubicBezTo>
                    <a:pt x="1442466" y="322961"/>
                    <a:pt x="1119505" y="0"/>
                    <a:pt x="721233" y="0"/>
                  </a:cubicBezTo>
                  <a:cubicBezTo>
                    <a:pt x="322961" y="0"/>
                    <a:pt x="0" y="322961"/>
                    <a:pt x="0" y="721233"/>
                  </a:cubicBezTo>
                  <a:close/>
                </a:path>
              </a:pathLst>
            </a:custGeom>
            <a:solidFill>
              <a:srgbClr val="FFFFFF"/>
            </a:solidFill>
          </p:spPr>
        </p:sp>
      </p:grpSp>
      <p:grpSp>
        <p:nvGrpSpPr>
          <p:cNvPr name="Group 8" id="8"/>
          <p:cNvGrpSpPr/>
          <p:nvPr/>
        </p:nvGrpSpPr>
        <p:grpSpPr>
          <a:xfrm rot="0">
            <a:off x="318215" y="3276352"/>
            <a:ext cx="8101012" cy="5599761"/>
            <a:chOff x="0" y="0"/>
            <a:chExt cx="10801350" cy="7466348"/>
          </a:xfrm>
        </p:grpSpPr>
        <p:sp>
          <p:nvSpPr>
            <p:cNvPr name="Freeform 9" id="9"/>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solidFill>
              <a:srgbClr val="5755FE"/>
            </a:solidFill>
          </p:spPr>
        </p:sp>
      </p:grpSp>
      <p:sp>
        <p:nvSpPr>
          <p:cNvPr name="Freeform 10" id="10"/>
          <p:cNvSpPr/>
          <p:nvPr/>
        </p:nvSpPr>
        <p:spPr>
          <a:xfrm flipH="false" flipV="false" rot="0">
            <a:off x="9144000" y="2180375"/>
            <a:ext cx="7791715" cy="7791715"/>
          </a:xfrm>
          <a:custGeom>
            <a:avLst/>
            <a:gdLst/>
            <a:ahLst/>
            <a:cxnLst/>
            <a:rect r="r" b="b" t="t" l="l"/>
            <a:pathLst>
              <a:path h="7791715" w="7791715">
                <a:moveTo>
                  <a:pt x="0" y="0"/>
                </a:moveTo>
                <a:lnTo>
                  <a:pt x="7791715" y="0"/>
                </a:lnTo>
                <a:lnTo>
                  <a:pt x="7791715" y="7791716"/>
                </a:lnTo>
                <a:lnTo>
                  <a:pt x="0" y="7791716"/>
                </a:lnTo>
                <a:lnTo>
                  <a:pt x="0" y="0"/>
                </a:lnTo>
                <a:close/>
              </a:path>
            </a:pathLst>
          </a:custGeom>
          <a:blipFill>
            <a:blip r:embed="rId2"/>
            <a:stretch>
              <a:fillRect l="0" t="0" r="0" b="0"/>
            </a:stretch>
          </a:blipFill>
        </p:spPr>
      </p:sp>
      <p:sp>
        <p:nvSpPr>
          <p:cNvPr name="TextBox 11" id="11"/>
          <p:cNvSpPr txBox="true"/>
          <p:nvPr/>
        </p:nvSpPr>
        <p:spPr>
          <a:xfrm rot="0">
            <a:off x="318215" y="681038"/>
            <a:ext cx="6699093" cy="619125"/>
          </a:xfrm>
          <a:prstGeom prst="rect">
            <a:avLst/>
          </a:prstGeom>
        </p:spPr>
        <p:txBody>
          <a:bodyPr anchor="t" rtlCol="false" tIns="0" lIns="0" bIns="0" rIns="0">
            <a:spAutoFit/>
          </a:bodyPr>
          <a:lstStyle/>
          <a:p>
            <a:pPr algn="l">
              <a:lnSpc>
                <a:spcPts val="4320"/>
              </a:lnSpc>
            </a:pPr>
            <a:r>
              <a:rPr lang="en-US" sz="3600" b="true">
                <a:solidFill>
                  <a:srgbClr val="FFFFFF"/>
                </a:solidFill>
                <a:latin typeface="Futura Bold"/>
                <a:ea typeface="Futura Bold"/>
                <a:cs typeface="Futura Bold"/>
                <a:sym typeface="Futura Bold"/>
              </a:rPr>
              <a:t>Segmentation data Preprocessing</a:t>
            </a:r>
          </a:p>
        </p:txBody>
      </p:sp>
      <p:sp>
        <p:nvSpPr>
          <p:cNvPr name="TextBox 12" id="12"/>
          <p:cNvSpPr txBox="true"/>
          <p:nvPr/>
        </p:nvSpPr>
        <p:spPr>
          <a:xfrm rot="0">
            <a:off x="7979826" y="681038"/>
            <a:ext cx="897934" cy="619125"/>
          </a:xfrm>
          <a:prstGeom prst="rect">
            <a:avLst/>
          </a:prstGeom>
        </p:spPr>
        <p:txBody>
          <a:bodyPr anchor="t" rtlCol="false" tIns="0" lIns="0" bIns="0" rIns="0">
            <a:spAutoFit/>
          </a:bodyPr>
          <a:lstStyle/>
          <a:p>
            <a:pPr algn="ctr">
              <a:lnSpc>
                <a:spcPts val="4320"/>
              </a:lnSpc>
            </a:pPr>
            <a:r>
              <a:rPr lang="en-US" sz="3600" b="true">
                <a:solidFill>
                  <a:srgbClr val="5755FE"/>
                </a:solidFill>
                <a:latin typeface="Futura Ultra-Bold"/>
                <a:ea typeface="Futura Ultra-Bold"/>
                <a:cs typeface="Futura Ultra-Bold"/>
                <a:sym typeface="Futura Ultra-Bold"/>
              </a:rPr>
              <a:t>9</a:t>
            </a:r>
          </a:p>
        </p:txBody>
      </p:sp>
      <p:sp>
        <p:nvSpPr>
          <p:cNvPr name="TextBox 13" id="13"/>
          <p:cNvSpPr txBox="true"/>
          <p:nvPr/>
        </p:nvSpPr>
        <p:spPr>
          <a:xfrm rot="0">
            <a:off x="478762" y="3741357"/>
            <a:ext cx="7940465" cy="3492492"/>
          </a:xfrm>
          <a:prstGeom prst="rect">
            <a:avLst/>
          </a:prstGeom>
        </p:spPr>
        <p:txBody>
          <a:bodyPr anchor="t" rtlCol="false" tIns="0" lIns="0" bIns="0" rIns="0">
            <a:spAutoFit/>
          </a:bodyPr>
          <a:lstStyle/>
          <a:p>
            <a:pPr algn="l">
              <a:lnSpc>
                <a:spcPts val="4575"/>
              </a:lnSpc>
            </a:pPr>
            <a:r>
              <a:rPr lang="en-US" sz="2541">
                <a:solidFill>
                  <a:srgbClr val="FFFFFF"/>
                </a:solidFill>
                <a:latin typeface="Futura"/>
                <a:ea typeface="Futura"/>
                <a:cs typeface="Futura"/>
                <a:sym typeface="Futura"/>
              </a:rPr>
              <a:t>Segment</a:t>
            </a:r>
            <a:r>
              <a:rPr lang="en-US" sz="2541">
                <a:solidFill>
                  <a:srgbClr val="FFFFFF"/>
                </a:solidFill>
                <a:latin typeface="Futura"/>
                <a:ea typeface="Futura"/>
                <a:cs typeface="Futura"/>
                <a:sym typeface="Futura"/>
              </a:rPr>
              <a:t>ation Model (MobileNetV2)</a:t>
            </a:r>
          </a:p>
          <a:p>
            <a:pPr algn="l" marL="548769" indent="-274384" lvl="1">
              <a:lnSpc>
                <a:spcPts val="4575"/>
              </a:lnSpc>
              <a:buFont typeface="Arial"/>
              <a:buChar char="•"/>
            </a:pPr>
            <a:r>
              <a:rPr lang="en-US" sz="2541">
                <a:solidFill>
                  <a:srgbClr val="FFFFFF"/>
                </a:solidFill>
                <a:latin typeface="Futura"/>
                <a:ea typeface="Futura"/>
                <a:cs typeface="Futura"/>
                <a:sym typeface="Futura"/>
              </a:rPr>
              <a:t>Goal</a:t>
            </a:r>
            <a:r>
              <a:rPr lang="en-US" sz="2541">
                <a:solidFill>
                  <a:srgbClr val="FFFFFF"/>
                </a:solidFill>
                <a:latin typeface="Futura"/>
                <a:ea typeface="Futura"/>
                <a:cs typeface="Futura"/>
                <a:sym typeface="Futura"/>
              </a:rPr>
              <a:t>: Pixel-wise fire localization.</a:t>
            </a:r>
          </a:p>
          <a:p>
            <a:pPr algn="l" marL="548769" indent="-274384" lvl="1">
              <a:lnSpc>
                <a:spcPts val="4575"/>
              </a:lnSpc>
              <a:buFont typeface="Arial"/>
              <a:buChar char="•"/>
            </a:pPr>
            <a:r>
              <a:rPr lang="en-US" sz="2541">
                <a:solidFill>
                  <a:srgbClr val="FFFFFF"/>
                </a:solidFill>
                <a:latin typeface="Futura"/>
                <a:ea typeface="Futura"/>
                <a:cs typeface="Futura"/>
                <a:sym typeface="Futura"/>
              </a:rPr>
              <a:t>Input: Satellite image.</a:t>
            </a:r>
          </a:p>
          <a:p>
            <a:pPr algn="l" marL="548769" indent="-274384" lvl="1">
              <a:lnSpc>
                <a:spcPts val="4575"/>
              </a:lnSpc>
              <a:buFont typeface="Arial"/>
              <a:buChar char="•"/>
            </a:pPr>
            <a:r>
              <a:rPr lang="en-US" sz="2541">
                <a:solidFill>
                  <a:srgbClr val="FFFFFF"/>
                </a:solidFill>
                <a:latin typeface="Futura"/>
                <a:ea typeface="Futura"/>
                <a:cs typeface="Futura"/>
                <a:sym typeface="Futura"/>
              </a:rPr>
              <a:t>Output: Binary mask (fire regions = 1).</a:t>
            </a:r>
          </a:p>
          <a:p>
            <a:pPr algn="l" marL="548769" indent="-274384" lvl="1">
              <a:lnSpc>
                <a:spcPts val="4575"/>
              </a:lnSpc>
              <a:buFont typeface="Arial"/>
              <a:buChar char="•"/>
            </a:pPr>
            <a:r>
              <a:rPr lang="en-US" sz="2541">
                <a:solidFill>
                  <a:srgbClr val="FFFFFF"/>
                </a:solidFill>
                <a:latin typeface="Futura"/>
                <a:ea typeface="Futura"/>
                <a:cs typeface="Futura"/>
                <a:sym typeface="Futura"/>
              </a:rPr>
              <a:t>Loss: D</a:t>
            </a:r>
            <a:r>
              <a:rPr lang="en-US" sz="2541">
                <a:solidFill>
                  <a:srgbClr val="FFFFFF"/>
                </a:solidFill>
                <a:latin typeface="Futura"/>
                <a:ea typeface="Futura"/>
                <a:cs typeface="Futura"/>
                <a:sym typeface="Futura"/>
              </a:rPr>
              <a:t>ice Loss (handles class imbalance).</a:t>
            </a:r>
          </a:p>
          <a:p>
            <a:pPr algn="l">
              <a:lnSpc>
                <a:spcPts val="457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DAGdhULGr1k</dc:identifier>
  <dcterms:modified xsi:type="dcterms:W3CDTF">2011-08-01T06:04:30Z</dcterms:modified>
  <cp:revision>1</cp:revision>
  <dc:title>Blue and White Business Marketing Presentation</dc:title>
</cp:coreProperties>
</file>